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sldIdLst>
    <p:sldId id="256" r:id="rId5"/>
    <p:sldId id="257" r:id="rId6"/>
    <p:sldId id="260" r:id="rId7"/>
    <p:sldId id="280" r:id="rId8"/>
    <p:sldId id="261" r:id="rId9"/>
    <p:sldId id="262" r:id="rId10"/>
    <p:sldId id="281" r:id="rId11"/>
    <p:sldId id="282" r:id="rId12"/>
    <p:sldId id="319" r:id="rId13"/>
    <p:sldId id="285" r:id="rId14"/>
    <p:sldId id="263" r:id="rId15"/>
    <p:sldId id="284" r:id="rId16"/>
    <p:sldId id="286" r:id="rId17"/>
    <p:sldId id="288" r:id="rId18"/>
    <p:sldId id="287" r:id="rId19"/>
    <p:sldId id="290" r:id="rId20"/>
    <p:sldId id="289" r:id="rId21"/>
    <p:sldId id="292" r:id="rId22"/>
    <p:sldId id="293" r:id="rId23"/>
    <p:sldId id="291" r:id="rId24"/>
    <p:sldId id="294" r:id="rId25"/>
    <p:sldId id="300" r:id="rId26"/>
    <p:sldId id="299" r:id="rId27"/>
    <p:sldId id="298" r:id="rId28"/>
    <p:sldId id="297" r:id="rId29"/>
    <p:sldId id="296" r:id="rId30"/>
    <p:sldId id="295" r:id="rId31"/>
    <p:sldId id="303" r:id="rId32"/>
    <p:sldId id="302" r:id="rId33"/>
    <p:sldId id="306" r:id="rId34"/>
    <p:sldId id="304" r:id="rId35"/>
    <p:sldId id="305" r:id="rId36"/>
    <p:sldId id="307" r:id="rId37"/>
    <p:sldId id="267" r:id="rId38"/>
    <p:sldId id="268" r:id="rId39"/>
    <p:sldId id="310" r:id="rId40"/>
    <p:sldId id="309" r:id="rId41"/>
    <p:sldId id="308" r:id="rId42"/>
    <p:sldId id="313" r:id="rId43"/>
    <p:sldId id="314" r:id="rId44"/>
    <p:sldId id="312" r:id="rId45"/>
    <p:sldId id="316" r:id="rId46"/>
    <p:sldId id="315" r:id="rId47"/>
    <p:sldId id="318" r:id="rId48"/>
    <p:sldId id="272"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52" d="100"/>
          <a:sy n="52" d="100"/>
        </p:scale>
        <p:origin x="1320"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34542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54212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8.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29.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18.png"/><Relationship Id="rId18" Type="http://schemas.openxmlformats.org/officeDocument/2006/relationships/customXml" Target="../ink/ink39.xml"/><Relationship Id="rId3" Type="http://schemas.openxmlformats.org/officeDocument/2006/relationships/customXml" Target="../ink/ink30.xml"/><Relationship Id="rId7" Type="http://schemas.openxmlformats.org/officeDocument/2006/relationships/image" Target="../media/image5.png"/><Relationship Id="rId12" Type="http://schemas.openxmlformats.org/officeDocument/2006/relationships/customXml" Target="../ink/ink34.xml"/><Relationship Id="rId17" Type="http://schemas.openxmlformats.org/officeDocument/2006/relationships/customXml" Target="../ink/ink38.xml"/><Relationship Id="rId2" Type="http://schemas.openxmlformats.org/officeDocument/2006/relationships/image" Target="../media/image10.png"/><Relationship Id="rId16" Type="http://schemas.openxmlformats.org/officeDocument/2006/relationships/customXml" Target="../ink/ink37.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6.xml"/><Relationship Id="rId10" Type="http://schemas.openxmlformats.org/officeDocument/2006/relationships/customXml" Target="../ink/ink33.xml"/><Relationship Id="rId9" Type="http://schemas.openxmlformats.org/officeDocument/2006/relationships/customXml" Target="../ink/ink32.xml"/><Relationship Id="rId14" Type="http://schemas.openxmlformats.org/officeDocument/2006/relationships/customXml" Target="../ink/ink3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pi.spacexdata.com/v4/launches/pas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0" y="13074"/>
            <a:ext cx="12192000" cy="1325563"/>
          </a:xfrm>
        </p:spPr>
        <p:txBody>
          <a:bodyPr anchor="ctr">
            <a:normAutofit/>
          </a:bodyPr>
          <a:lstStyle/>
          <a:p>
            <a:pPr algn="just"/>
            <a:r>
              <a:rPr lang="en-US" sz="3600" dirty="0">
                <a:solidFill>
                  <a:srgbClr val="0E659B"/>
                </a:solidFill>
              </a:rPr>
              <a:t>TITLE: </a:t>
            </a:r>
            <a:r>
              <a:rPr lang="en-US" sz="3600" dirty="0"/>
              <a:t>REPORT ON PREDICTING THE LANDING OF SPACE X FALCON 9 FIRST STAGE.</a:t>
            </a:r>
            <a:endParaRPr lang="en-US" sz="3600" dirty="0">
              <a:solidFill>
                <a:srgbClr val="0E659B"/>
              </a:solidFill>
            </a:endParaRP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429378"/>
            <a:ext cx="5181600" cy="2616956"/>
          </a:xfrm>
        </p:spPr>
        <p:txBody>
          <a:bodyPr>
            <a:normAutofit/>
          </a:bodyPr>
          <a:lstStyle/>
          <a:p>
            <a:pPr marL="0" indent="0">
              <a:buNone/>
            </a:pPr>
            <a:r>
              <a:rPr lang="en-US" sz="3200" b="1" dirty="0"/>
              <a:t>NAME: BOBBAI THOMAS</a:t>
            </a:r>
          </a:p>
          <a:p>
            <a:pPr marL="0" indent="0">
              <a:buNone/>
            </a:pPr>
            <a:r>
              <a:rPr lang="en-US" sz="3200" b="1" dirty="0"/>
              <a:t>DATE: 30/06/2024</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271820"/>
            <a:ext cx="3864427"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6" name="Picture 5">
            <a:extLst>
              <a:ext uri="{FF2B5EF4-FFF2-40B4-BE49-F238E27FC236}">
                <a16:creationId xmlns:a16="http://schemas.microsoft.com/office/drawing/2014/main" id="{23977AC2-9E8E-CBA2-7EB4-305EA6086ED3}"/>
              </a:ext>
            </a:extLst>
          </p:cNvPr>
          <p:cNvPicPr>
            <a:picLocks noChangeAspect="1"/>
          </p:cNvPicPr>
          <p:nvPr/>
        </p:nvPicPr>
        <p:blipFill>
          <a:blip r:embed="rId2"/>
          <a:stretch>
            <a:fillRect/>
          </a:stretch>
        </p:blipFill>
        <p:spPr>
          <a:xfrm>
            <a:off x="147736" y="1446478"/>
            <a:ext cx="12046546" cy="3424102"/>
          </a:xfrm>
          <a:prstGeom prst="rect">
            <a:avLst/>
          </a:prstGeom>
        </p:spPr>
      </p:pic>
    </p:spTree>
    <p:extLst>
      <p:ext uri="{BB962C8B-B14F-4D97-AF65-F5344CB8AC3E}">
        <p14:creationId xmlns:p14="http://schemas.microsoft.com/office/powerpoint/2010/main" val="340037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7" name="Content Placeholder 6">
            <a:extLst>
              <a:ext uri="{FF2B5EF4-FFF2-40B4-BE49-F238E27FC236}">
                <a16:creationId xmlns:a16="http://schemas.microsoft.com/office/drawing/2014/main" id="{45478B96-87A5-A750-29D0-99E1583DF435}"/>
              </a:ext>
            </a:extLst>
          </p:cNvPr>
          <p:cNvPicPr>
            <a:picLocks noGrp="1" noChangeAspect="1"/>
          </p:cNvPicPr>
          <p:nvPr>
            <p:ph sz="half" idx="2"/>
          </p:nvPr>
        </p:nvPicPr>
        <p:blipFill rotWithShape="1">
          <a:blip r:embed="rId2"/>
          <a:srcRect l="4816" b="4306"/>
          <a:stretch/>
        </p:blipFill>
        <p:spPr>
          <a:xfrm>
            <a:off x="147736" y="1045030"/>
            <a:ext cx="12044264" cy="3732243"/>
          </a:xfrm>
        </p:spPr>
      </p:pic>
    </p:spTree>
    <p:extLst>
      <p:ext uri="{BB962C8B-B14F-4D97-AF65-F5344CB8AC3E}">
        <p14:creationId xmlns:p14="http://schemas.microsoft.com/office/powerpoint/2010/main" val="1464666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253160"/>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6" name="Picture 5">
            <a:extLst>
              <a:ext uri="{FF2B5EF4-FFF2-40B4-BE49-F238E27FC236}">
                <a16:creationId xmlns:a16="http://schemas.microsoft.com/office/drawing/2014/main" id="{62D40CD7-9F87-FF49-7A2B-8DCC08F58E68}"/>
              </a:ext>
            </a:extLst>
          </p:cNvPr>
          <p:cNvPicPr>
            <a:picLocks noChangeAspect="1"/>
          </p:cNvPicPr>
          <p:nvPr/>
        </p:nvPicPr>
        <p:blipFill>
          <a:blip r:embed="rId2"/>
          <a:stretch>
            <a:fillRect/>
          </a:stretch>
        </p:blipFill>
        <p:spPr>
          <a:xfrm>
            <a:off x="147736" y="1543764"/>
            <a:ext cx="11971905" cy="3401460"/>
          </a:xfrm>
          <a:prstGeom prst="rect">
            <a:avLst/>
          </a:prstGeom>
        </p:spPr>
      </p:pic>
    </p:spTree>
    <p:extLst>
      <p:ext uri="{BB962C8B-B14F-4D97-AF65-F5344CB8AC3E}">
        <p14:creationId xmlns:p14="http://schemas.microsoft.com/office/powerpoint/2010/main" val="119294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4" name="Picture 3">
            <a:extLst>
              <a:ext uri="{FF2B5EF4-FFF2-40B4-BE49-F238E27FC236}">
                <a16:creationId xmlns:a16="http://schemas.microsoft.com/office/drawing/2014/main" id="{F8B31DEC-D5AF-5837-4038-AD0C866BC293}"/>
              </a:ext>
            </a:extLst>
          </p:cNvPr>
          <p:cNvPicPr>
            <a:picLocks noChangeAspect="1"/>
          </p:cNvPicPr>
          <p:nvPr/>
        </p:nvPicPr>
        <p:blipFill>
          <a:blip r:embed="rId2"/>
          <a:stretch>
            <a:fillRect/>
          </a:stretch>
        </p:blipFill>
        <p:spPr>
          <a:xfrm>
            <a:off x="1045028" y="1026367"/>
            <a:ext cx="11146971" cy="5831633"/>
          </a:xfrm>
          <a:prstGeom prst="rect">
            <a:avLst/>
          </a:prstGeom>
        </p:spPr>
      </p:pic>
    </p:spTree>
    <p:extLst>
      <p:ext uri="{BB962C8B-B14F-4D97-AF65-F5344CB8AC3E}">
        <p14:creationId xmlns:p14="http://schemas.microsoft.com/office/powerpoint/2010/main" val="92447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4" name="Picture 3">
            <a:extLst>
              <a:ext uri="{FF2B5EF4-FFF2-40B4-BE49-F238E27FC236}">
                <a16:creationId xmlns:a16="http://schemas.microsoft.com/office/drawing/2014/main" id="{7AECBA52-2BE3-042D-827E-09882A556E0B}"/>
              </a:ext>
            </a:extLst>
          </p:cNvPr>
          <p:cNvPicPr>
            <a:picLocks noChangeAspect="1"/>
          </p:cNvPicPr>
          <p:nvPr/>
        </p:nvPicPr>
        <p:blipFill rotWithShape="1">
          <a:blip r:embed="rId2"/>
          <a:srcRect r="4330"/>
          <a:stretch/>
        </p:blipFill>
        <p:spPr>
          <a:xfrm>
            <a:off x="37330" y="1261760"/>
            <a:ext cx="8434866" cy="5596240"/>
          </a:xfrm>
          <a:prstGeom prst="rect">
            <a:avLst/>
          </a:prstGeom>
        </p:spPr>
      </p:pic>
    </p:spTree>
    <p:extLst>
      <p:ext uri="{BB962C8B-B14F-4D97-AF65-F5344CB8AC3E}">
        <p14:creationId xmlns:p14="http://schemas.microsoft.com/office/powerpoint/2010/main" val="138504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4" name="Picture 3">
            <a:extLst>
              <a:ext uri="{FF2B5EF4-FFF2-40B4-BE49-F238E27FC236}">
                <a16:creationId xmlns:a16="http://schemas.microsoft.com/office/drawing/2014/main" id="{8FD1D91F-C07A-004E-663C-9E9C33B6F257}"/>
              </a:ext>
            </a:extLst>
          </p:cNvPr>
          <p:cNvPicPr>
            <a:picLocks noChangeAspect="1"/>
          </p:cNvPicPr>
          <p:nvPr/>
        </p:nvPicPr>
        <p:blipFill>
          <a:blip r:embed="rId2"/>
          <a:stretch>
            <a:fillRect/>
          </a:stretch>
        </p:blipFill>
        <p:spPr>
          <a:xfrm>
            <a:off x="298580" y="1004549"/>
            <a:ext cx="9853126" cy="5340268"/>
          </a:xfrm>
          <a:prstGeom prst="rect">
            <a:avLst/>
          </a:prstGeom>
        </p:spPr>
      </p:pic>
    </p:spTree>
    <p:extLst>
      <p:ext uri="{BB962C8B-B14F-4D97-AF65-F5344CB8AC3E}">
        <p14:creationId xmlns:p14="http://schemas.microsoft.com/office/powerpoint/2010/main" val="51743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VISUALIZATION</a:t>
            </a:r>
            <a:endParaRPr lang="en-US" u="sng" dirty="0"/>
          </a:p>
        </p:txBody>
      </p:sp>
      <p:pic>
        <p:nvPicPr>
          <p:cNvPr id="4" name="Picture 3">
            <a:extLst>
              <a:ext uri="{FF2B5EF4-FFF2-40B4-BE49-F238E27FC236}">
                <a16:creationId xmlns:a16="http://schemas.microsoft.com/office/drawing/2014/main" id="{6456C85B-F9E4-C79E-E672-035A8D91ED15}"/>
              </a:ext>
            </a:extLst>
          </p:cNvPr>
          <p:cNvPicPr>
            <a:picLocks noChangeAspect="1"/>
          </p:cNvPicPr>
          <p:nvPr/>
        </p:nvPicPr>
        <p:blipFill>
          <a:blip r:embed="rId2"/>
          <a:stretch>
            <a:fillRect/>
          </a:stretch>
        </p:blipFill>
        <p:spPr>
          <a:xfrm>
            <a:off x="332570" y="1105750"/>
            <a:ext cx="7990336" cy="5089778"/>
          </a:xfrm>
          <a:prstGeom prst="rect">
            <a:avLst/>
          </a:prstGeom>
        </p:spPr>
      </p:pic>
    </p:spTree>
    <p:extLst>
      <p:ext uri="{BB962C8B-B14F-4D97-AF65-F5344CB8AC3E}">
        <p14:creationId xmlns:p14="http://schemas.microsoft.com/office/powerpoint/2010/main" val="306689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271822"/>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6B2F5F46-8C38-D2BE-354F-122EC17798E2}"/>
              </a:ext>
            </a:extLst>
          </p:cNvPr>
          <p:cNvPicPr>
            <a:picLocks noChangeAspect="1"/>
          </p:cNvPicPr>
          <p:nvPr/>
        </p:nvPicPr>
        <p:blipFill>
          <a:blip r:embed="rId2"/>
          <a:stretch>
            <a:fillRect/>
          </a:stretch>
        </p:blipFill>
        <p:spPr>
          <a:xfrm>
            <a:off x="671805" y="1397346"/>
            <a:ext cx="9517224" cy="4611567"/>
          </a:xfrm>
          <a:prstGeom prst="rect">
            <a:avLst/>
          </a:prstGeom>
        </p:spPr>
      </p:pic>
    </p:spTree>
    <p:extLst>
      <p:ext uri="{BB962C8B-B14F-4D97-AF65-F5344CB8AC3E}">
        <p14:creationId xmlns:p14="http://schemas.microsoft.com/office/powerpoint/2010/main" val="370013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B406EF79-52D3-3AEF-F4DB-21881DB6C988}"/>
              </a:ext>
            </a:extLst>
          </p:cNvPr>
          <p:cNvPicPr>
            <a:picLocks noChangeAspect="1"/>
          </p:cNvPicPr>
          <p:nvPr/>
        </p:nvPicPr>
        <p:blipFill>
          <a:blip r:embed="rId2"/>
          <a:stretch>
            <a:fillRect/>
          </a:stretch>
        </p:blipFill>
        <p:spPr>
          <a:xfrm>
            <a:off x="163576" y="1373725"/>
            <a:ext cx="10902530" cy="4915107"/>
          </a:xfrm>
          <a:prstGeom prst="rect">
            <a:avLst/>
          </a:prstGeom>
        </p:spPr>
      </p:pic>
    </p:spTree>
    <p:extLst>
      <p:ext uri="{BB962C8B-B14F-4D97-AF65-F5344CB8AC3E}">
        <p14:creationId xmlns:p14="http://schemas.microsoft.com/office/powerpoint/2010/main" val="187378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758ECA5F-EA42-A3ED-6AFA-606B7BB2CA93}"/>
              </a:ext>
            </a:extLst>
          </p:cNvPr>
          <p:cNvPicPr>
            <a:picLocks noChangeAspect="1"/>
          </p:cNvPicPr>
          <p:nvPr/>
        </p:nvPicPr>
        <p:blipFill>
          <a:blip r:embed="rId2"/>
          <a:stretch>
            <a:fillRect/>
          </a:stretch>
        </p:blipFill>
        <p:spPr>
          <a:xfrm>
            <a:off x="92190" y="1384949"/>
            <a:ext cx="8753230" cy="3802871"/>
          </a:xfrm>
          <a:prstGeom prst="rect">
            <a:avLst/>
          </a:prstGeom>
        </p:spPr>
      </p:pic>
    </p:spTree>
    <p:extLst>
      <p:ext uri="{BB962C8B-B14F-4D97-AF65-F5344CB8AC3E}">
        <p14:creationId xmlns:p14="http://schemas.microsoft.com/office/powerpoint/2010/main" val="410891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430416" y="1377755"/>
            <a:ext cx="5923384" cy="4351338"/>
          </a:xfrm>
        </p:spPr>
        <p:txBody>
          <a:bodyPr>
            <a:noAutofit/>
          </a:bodyPr>
          <a:lstStyle/>
          <a:p>
            <a:r>
              <a:rPr lang="en-US" sz="1600" dirty="0">
                <a:solidFill>
                  <a:srgbClr val="0E659B"/>
                </a:solidFill>
              </a:rPr>
              <a:t>Executive summary</a:t>
            </a:r>
          </a:p>
          <a:p>
            <a:r>
              <a:rPr lang="en-US" sz="1600" dirty="0">
                <a:solidFill>
                  <a:srgbClr val="0E659B"/>
                </a:solidFill>
              </a:rPr>
              <a:t>Introduction</a:t>
            </a:r>
          </a:p>
          <a:p>
            <a:r>
              <a:rPr lang="en-US" sz="1600" dirty="0">
                <a:solidFill>
                  <a:srgbClr val="0E659B"/>
                </a:solidFill>
              </a:rPr>
              <a:t>Methodology</a:t>
            </a:r>
          </a:p>
          <a:p>
            <a:pPr lvl="1"/>
            <a:r>
              <a:rPr lang="en-US" sz="1600" b="0" i="0" dirty="0">
                <a:solidFill>
                  <a:srgbClr val="0E659B"/>
                </a:solidFill>
                <a:effectLst/>
                <a:highlight>
                  <a:srgbClr val="FFFFFF"/>
                </a:highlight>
                <a:latin typeface="Source Sans Pro" panose="020B0503030403020204" pitchFamily="34" charset="0"/>
              </a:rPr>
              <a:t>Data wrangling methodology</a:t>
            </a:r>
          </a:p>
          <a:p>
            <a:pPr lvl="1"/>
            <a:r>
              <a:rPr lang="en-US" sz="1600" b="0" i="0" dirty="0">
                <a:solidFill>
                  <a:srgbClr val="0E659B"/>
                </a:solidFill>
                <a:effectLst/>
                <a:highlight>
                  <a:srgbClr val="FFFFFF"/>
                </a:highlight>
                <a:latin typeface="Source Sans Pro" panose="020B0503030403020204" pitchFamily="34" charset="0"/>
              </a:rPr>
              <a:t>Interactive visual analytics</a:t>
            </a:r>
          </a:p>
          <a:p>
            <a:pPr lvl="1"/>
            <a:r>
              <a:rPr lang="en-US" sz="1600" b="0" i="0" dirty="0">
                <a:solidFill>
                  <a:srgbClr val="0E659B"/>
                </a:solidFill>
                <a:effectLst/>
                <a:highlight>
                  <a:srgbClr val="FFFFFF"/>
                </a:highlight>
                <a:latin typeface="Source Sans Pro" panose="020B0503030403020204" pitchFamily="34" charset="0"/>
              </a:rPr>
              <a:t>Predictive analysis</a:t>
            </a:r>
            <a:endParaRPr lang="en-US" sz="1600" dirty="0">
              <a:solidFill>
                <a:srgbClr val="0E659B"/>
              </a:solidFill>
            </a:endParaRPr>
          </a:p>
          <a:p>
            <a:r>
              <a:rPr lang="en-US" sz="1600" dirty="0">
                <a:solidFill>
                  <a:srgbClr val="0E659B"/>
                </a:solidFill>
              </a:rPr>
              <a:t>Results</a:t>
            </a:r>
          </a:p>
          <a:p>
            <a:pPr lvl="1"/>
            <a:r>
              <a:rPr lang="en-US" sz="1600" dirty="0">
                <a:solidFill>
                  <a:srgbClr val="0E659B"/>
                </a:solidFill>
              </a:rPr>
              <a:t>Visualization – charts</a:t>
            </a:r>
          </a:p>
          <a:p>
            <a:pPr lvl="1"/>
            <a:r>
              <a:rPr lang="en-US" sz="1600" dirty="0" err="1">
                <a:solidFill>
                  <a:srgbClr val="0E659B"/>
                </a:solidFill>
              </a:rPr>
              <a:t>Sql</a:t>
            </a:r>
            <a:endParaRPr lang="en-US" sz="1600" dirty="0">
              <a:solidFill>
                <a:srgbClr val="0E659B"/>
              </a:solidFill>
            </a:endParaRPr>
          </a:p>
          <a:p>
            <a:pPr lvl="1"/>
            <a:r>
              <a:rPr lang="en-US" sz="1600" dirty="0">
                <a:solidFill>
                  <a:srgbClr val="0E659B"/>
                </a:solidFill>
              </a:rPr>
              <a:t>Map chart</a:t>
            </a:r>
          </a:p>
          <a:p>
            <a:pPr lvl="1"/>
            <a:r>
              <a:rPr lang="en-US" sz="1600" dirty="0">
                <a:solidFill>
                  <a:srgbClr val="0E659B"/>
                </a:solidFill>
              </a:rPr>
              <a:t>Dashboard</a:t>
            </a:r>
          </a:p>
          <a:p>
            <a:pPr lvl="1"/>
            <a:r>
              <a:rPr lang="en-US" sz="1600" dirty="0">
                <a:solidFill>
                  <a:srgbClr val="0E659B"/>
                </a:solidFill>
              </a:rPr>
              <a:t>Predictive</a:t>
            </a:r>
          </a:p>
          <a:p>
            <a:r>
              <a:rPr lang="en-US" sz="1600" dirty="0">
                <a:solidFill>
                  <a:srgbClr val="0E659B"/>
                </a:solidFill>
              </a:rPr>
              <a:t>Discussion</a:t>
            </a:r>
          </a:p>
          <a:p>
            <a:pPr lvl="1"/>
            <a:r>
              <a:rPr lang="en-US" sz="1600" dirty="0">
                <a:solidFill>
                  <a:srgbClr val="0E659B"/>
                </a:solidFill>
              </a:rPr>
              <a:t>Findings</a:t>
            </a:r>
          </a:p>
          <a:p>
            <a:r>
              <a:rPr lang="en-US" sz="1600" dirty="0">
                <a:solidFill>
                  <a:srgbClr val="0E659B"/>
                </a:solidFill>
              </a:rPr>
              <a:t>Conclusion</a:t>
            </a:r>
          </a:p>
          <a:p>
            <a:pPr lvl="1"/>
            <a:r>
              <a:rPr lang="en-US" sz="1600" dirty="0">
                <a:solidFill>
                  <a:srgbClr val="0E659B"/>
                </a:solidFill>
              </a:rPr>
              <a:t>Conclusion and Implication</a:t>
            </a:r>
          </a:p>
          <a:p>
            <a:r>
              <a:rPr lang="en-US" sz="1600" dirty="0">
                <a:solidFill>
                  <a:srgbClr val="0E659B"/>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34E2D8C2-2FEF-E00E-F0A6-8563D37E94D2}"/>
              </a:ext>
            </a:extLst>
          </p:cNvPr>
          <p:cNvPicPr>
            <a:picLocks noChangeAspect="1"/>
          </p:cNvPicPr>
          <p:nvPr/>
        </p:nvPicPr>
        <p:blipFill>
          <a:blip r:embed="rId2"/>
          <a:stretch>
            <a:fillRect/>
          </a:stretch>
        </p:blipFill>
        <p:spPr>
          <a:xfrm>
            <a:off x="314033" y="1393692"/>
            <a:ext cx="8456743" cy="3719484"/>
          </a:xfrm>
          <a:prstGeom prst="rect">
            <a:avLst/>
          </a:prstGeom>
        </p:spPr>
      </p:pic>
    </p:spTree>
    <p:extLst>
      <p:ext uri="{BB962C8B-B14F-4D97-AF65-F5344CB8AC3E}">
        <p14:creationId xmlns:p14="http://schemas.microsoft.com/office/powerpoint/2010/main" val="345389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5" name="Picture 4">
            <a:extLst>
              <a:ext uri="{FF2B5EF4-FFF2-40B4-BE49-F238E27FC236}">
                <a16:creationId xmlns:a16="http://schemas.microsoft.com/office/drawing/2014/main" id="{1246B920-7A9B-E79B-D99B-ED73E33968B4}"/>
              </a:ext>
            </a:extLst>
          </p:cNvPr>
          <p:cNvPicPr>
            <a:picLocks noChangeAspect="1"/>
          </p:cNvPicPr>
          <p:nvPr/>
        </p:nvPicPr>
        <p:blipFill>
          <a:blip r:embed="rId2"/>
          <a:stretch>
            <a:fillRect/>
          </a:stretch>
        </p:blipFill>
        <p:spPr>
          <a:xfrm>
            <a:off x="118029" y="1385018"/>
            <a:ext cx="8988649" cy="4045397"/>
          </a:xfrm>
          <a:prstGeom prst="rect">
            <a:avLst/>
          </a:prstGeom>
        </p:spPr>
      </p:pic>
    </p:spTree>
    <p:extLst>
      <p:ext uri="{BB962C8B-B14F-4D97-AF65-F5344CB8AC3E}">
        <p14:creationId xmlns:p14="http://schemas.microsoft.com/office/powerpoint/2010/main" val="276063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F8EB1796-5241-4214-45B7-BA43488EF134}"/>
              </a:ext>
            </a:extLst>
          </p:cNvPr>
          <p:cNvPicPr>
            <a:picLocks noChangeAspect="1"/>
          </p:cNvPicPr>
          <p:nvPr/>
        </p:nvPicPr>
        <p:blipFill>
          <a:blip r:embed="rId2"/>
          <a:stretch>
            <a:fillRect/>
          </a:stretch>
        </p:blipFill>
        <p:spPr>
          <a:xfrm>
            <a:off x="133427" y="1375749"/>
            <a:ext cx="9701037" cy="4950406"/>
          </a:xfrm>
          <a:prstGeom prst="rect">
            <a:avLst/>
          </a:prstGeom>
        </p:spPr>
      </p:pic>
    </p:spTree>
    <p:extLst>
      <p:ext uri="{BB962C8B-B14F-4D97-AF65-F5344CB8AC3E}">
        <p14:creationId xmlns:p14="http://schemas.microsoft.com/office/powerpoint/2010/main" val="380807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3A67E4BA-197B-28C2-92F5-5FEDD81830A3}"/>
              </a:ext>
            </a:extLst>
          </p:cNvPr>
          <p:cNvPicPr>
            <a:picLocks noChangeAspect="1"/>
          </p:cNvPicPr>
          <p:nvPr/>
        </p:nvPicPr>
        <p:blipFill>
          <a:blip r:embed="rId2"/>
          <a:stretch>
            <a:fillRect/>
          </a:stretch>
        </p:blipFill>
        <p:spPr>
          <a:xfrm>
            <a:off x="248915" y="1376209"/>
            <a:ext cx="8185958" cy="3830273"/>
          </a:xfrm>
          <a:prstGeom prst="rect">
            <a:avLst/>
          </a:prstGeom>
        </p:spPr>
      </p:pic>
    </p:spTree>
    <p:extLst>
      <p:ext uri="{BB962C8B-B14F-4D97-AF65-F5344CB8AC3E}">
        <p14:creationId xmlns:p14="http://schemas.microsoft.com/office/powerpoint/2010/main" val="52980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B41CBEA8-83BC-51B9-5479-4FA7A248C921}"/>
              </a:ext>
            </a:extLst>
          </p:cNvPr>
          <p:cNvPicPr>
            <a:picLocks noChangeAspect="1"/>
          </p:cNvPicPr>
          <p:nvPr/>
        </p:nvPicPr>
        <p:blipFill>
          <a:blip r:embed="rId2"/>
          <a:stretch>
            <a:fillRect/>
          </a:stretch>
        </p:blipFill>
        <p:spPr>
          <a:xfrm>
            <a:off x="-1707" y="1375748"/>
            <a:ext cx="9854834" cy="4931746"/>
          </a:xfrm>
          <a:prstGeom prst="rect">
            <a:avLst/>
          </a:prstGeom>
        </p:spPr>
      </p:pic>
    </p:spTree>
    <p:extLst>
      <p:ext uri="{BB962C8B-B14F-4D97-AF65-F5344CB8AC3E}">
        <p14:creationId xmlns:p14="http://schemas.microsoft.com/office/powerpoint/2010/main" val="333242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02FF3758-CD21-5A64-35AC-8B973414853A}"/>
              </a:ext>
            </a:extLst>
          </p:cNvPr>
          <p:cNvPicPr>
            <a:picLocks noChangeAspect="1"/>
          </p:cNvPicPr>
          <p:nvPr/>
        </p:nvPicPr>
        <p:blipFill>
          <a:blip r:embed="rId2"/>
          <a:stretch>
            <a:fillRect/>
          </a:stretch>
        </p:blipFill>
        <p:spPr>
          <a:xfrm>
            <a:off x="130888" y="1379470"/>
            <a:ext cx="10515600" cy="3957640"/>
          </a:xfrm>
          <a:prstGeom prst="rect">
            <a:avLst/>
          </a:prstGeom>
        </p:spPr>
      </p:pic>
    </p:spTree>
    <p:extLst>
      <p:ext uri="{BB962C8B-B14F-4D97-AF65-F5344CB8AC3E}">
        <p14:creationId xmlns:p14="http://schemas.microsoft.com/office/powerpoint/2010/main" val="117990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EDA SQL RESULTS</a:t>
            </a:r>
            <a:endParaRPr lang="en-US" u="sng" dirty="0"/>
          </a:p>
        </p:txBody>
      </p:sp>
      <p:pic>
        <p:nvPicPr>
          <p:cNvPr id="4" name="Picture 3">
            <a:extLst>
              <a:ext uri="{FF2B5EF4-FFF2-40B4-BE49-F238E27FC236}">
                <a16:creationId xmlns:a16="http://schemas.microsoft.com/office/drawing/2014/main" id="{E61D85B5-C738-E825-BEFA-07808D07FE9E}"/>
              </a:ext>
            </a:extLst>
          </p:cNvPr>
          <p:cNvPicPr>
            <a:picLocks noChangeAspect="1"/>
          </p:cNvPicPr>
          <p:nvPr/>
        </p:nvPicPr>
        <p:blipFill>
          <a:blip r:embed="rId2"/>
          <a:stretch>
            <a:fillRect/>
          </a:stretch>
        </p:blipFill>
        <p:spPr>
          <a:xfrm>
            <a:off x="110005" y="989539"/>
            <a:ext cx="11478615" cy="5401429"/>
          </a:xfrm>
          <a:prstGeom prst="rect">
            <a:avLst/>
          </a:prstGeom>
        </p:spPr>
      </p:pic>
    </p:spTree>
    <p:extLst>
      <p:ext uri="{BB962C8B-B14F-4D97-AF65-F5344CB8AC3E}">
        <p14:creationId xmlns:p14="http://schemas.microsoft.com/office/powerpoint/2010/main" val="1969359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29225"/>
            <a:ext cx="10515600" cy="1325563"/>
          </a:xfrm>
        </p:spPr>
        <p:txBody>
          <a:bodyPr anchor="ctr">
            <a:normAutofit fontScale="90000"/>
          </a:bodyPr>
          <a:lstStyle/>
          <a:p>
            <a:r>
              <a:rPr lang="en-US" dirty="0"/>
              <a:t>RESULTS</a:t>
            </a:r>
            <a:br>
              <a:rPr lang="en-US" dirty="0"/>
            </a:br>
            <a:r>
              <a:rPr lang="en-US" sz="2800" dirty="0"/>
              <a:t>MAP WITH FOLIUM RESULTS</a:t>
            </a:r>
            <a:br>
              <a:rPr lang="en-US" sz="2800" u="sng" dirty="0"/>
            </a:br>
            <a:r>
              <a:rPr lang="en-US" sz="2700" b="1" i="0" dirty="0">
                <a:effectLst/>
                <a:highlight>
                  <a:srgbClr val="FFFFFF"/>
                </a:highlight>
                <a:latin typeface="system-ui"/>
              </a:rPr>
              <a:t>MAP WITH MARKED LAUNCH SITES</a:t>
            </a:r>
            <a:endParaRPr lang="en-US" sz="2700" b="1" u="sng" dirty="0"/>
          </a:p>
        </p:txBody>
      </p:sp>
      <p:pic>
        <p:nvPicPr>
          <p:cNvPr id="8" name="Picture 7">
            <a:extLst>
              <a:ext uri="{FF2B5EF4-FFF2-40B4-BE49-F238E27FC236}">
                <a16:creationId xmlns:a16="http://schemas.microsoft.com/office/drawing/2014/main" id="{E3597453-285A-5D89-D3F7-6223C7B42911}"/>
              </a:ext>
            </a:extLst>
          </p:cNvPr>
          <p:cNvPicPr>
            <a:picLocks noChangeAspect="1"/>
          </p:cNvPicPr>
          <p:nvPr/>
        </p:nvPicPr>
        <p:blipFill>
          <a:blip r:embed="rId2"/>
          <a:stretch>
            <a:fillRect/>
          </a:stretch>
        </p:blipFill>
        <p:spPr>
          <a:xfrm>
            <a:off x="68423" y="1194318"/>
            <a:ext cx="12034675" cy="5663681"/>
          </a:xfrm>
          <a:prstGeom prst="rect">
            <a:avLst/>
          </a:prstGeom>
        </p:spPr>
      </p:pic>
    </p:spTree>
    <p:extLst>
      <p:ext uri="{BB962C8B-B14F-4D97-AF65-F5344CB8AC3E}">
        <p14:creationId xmlns:p14="http://schemas.microsoft.com/office/powerpoint/2010/main" val="373588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26758"/>
            <a:ext cx="10515600" cy="1325563"/>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MARKING THE SUCCESS/FAIL LAUNCHSITE</a:t>
            </a:r>
            <a:endParaRPr lang="en-US" dirty="0"/>
          </a:p>
        </p:txBody>
      </p:sp>
      <p:pic>
        <p:nvPicPr>
          <p:cNvPr id="4" name="Picture 3">
            <a:extLst>
              <a:ext uri="{FF2B5EF4-FFF2-40B4-BE49-F238E27FC236}">
                <a16:creationId xmlns:a16="http://schemas.microsoft.com/office/drawing/2014/main" id="{D36780FC-26C3-F4A7-46F9-EA88C135B3CB}"/>
              </a:ext>
            </a:extLst>
          </p:cNvPr>
          <p:cNvPicPr>
            <a:picLocks noChangeAspect="1"/>
          </p:cNvPicPr>
          <p:nvPr/>
        </p:nvPicPr>
        <p:blipFill>
          <a:blip r:embed="rId2"/>
          <a:stretch>
            <a:fillRect/>
          </a:stretch>
        </p:blipFill>
        <p:spPr>
          <a:xfrm>
            <a:off x="50110" y="1186838"/>
            <a:ext cx="11994153" cy="5671161"/>
          </a:xfrm>
          <a:prstGeom prst="rect">
            <a:avLst/>
          </a:prstGeom>
        </p:spPr>
      </p:pic>
    </p:spTree>
    <p:extLst>
      <p:ext uri="{BB962C8B-B14F-4D97-AF65-F5344CB8AC3E}">
        <p14:creationId xmlns:p14="http://schemas.microsoft.com/office/powerpoint/2010/main" val="160058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80E7F0-D36A-A363-45E3-FE4BA886F4C7}"/>
              </a:ext>
            </a:extLst>
          </p:cNvPr>
          <p:cNvPicPr>
            <a:picLocks noChangeAspect="1"/>
          </p:cNvPicPr>
          <p:nvPr/>
        </p:nvPicPr>
        <p:blipFill>
          <a:blip r:embed="rId2"/>
          <a:stretch>
            <a:fillRect/>
          </a:stretch>
        </p:blipFill>
        <p:spPr>
          <a:xfrm>
            <a:off x="0" y="1261483"/>
            <a:ext cx="12192000" cy="5596517"/>
          </a:xfrm>
          <a:prstGeom prst="rect">
            <a:avLst/>
          </a:prstGeom>
        </p:spPr>
      </p:pic>
      <p:sp>
        <p:nvSpPr>
          <p:cNvPr id="7" name="Title 1">
            <a:extLst>
              <a:ext uri="{FF2B5EF4-FFF2-40B4-BE49-F238E27FC236}">
                <a16:creationId xmlns:a16="http://schemas.microsoft.com/office/drawing/2014/main" id="{74D8137B-89FF-7EE7-A2D4-495EFC30F5C8}"/>
              </a:ext>
            </a:extLst>
          </p:cNvPr>
          <p:cNvSpPr>
            <a:spLocks noGrp="1"/>
          </p:cNvSpPr>
          <p:nvPr>
            <p:ph type="title"/>
          </p:nvPr>
        </p:nvSpPr>
        <p:spPr>
          <a:xfrm>
            <a:off x="-1552" y="-64080"/>
            <a:ext cx="10515600" cy="1325563"/>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MARKING THE SUCCESS/FAIL LAUNCHSITE</a:t>
            </a:r>
            <a:endParaRPr lang="en-US" dirty="0"/>
          </a:p>
        </p:txBody>
      </p:sp>
    </p:spTree>
    <p:extLst>
      <p:ext uri="{BB962C8B-B14F-4D97-AF65-F5344CB8AC3E}">
        <p14:creationId xmlns:p14="http://schemas.microsoft.com/office/powerpoint/2010/main" val="201529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2892965" y="1360658"/>
            <a:ext cx="9085617" cy="4930414"/>
          </a:xfrm>
        </p:spPr>
        <p:txBody>
          <a:bodyPr>
            <a:no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300" kern="100" dirty="0">
                <a:effectLst/>
                <a:latin typeface="Aptos" panose="020B0004020202020204" pitchFamily="34" charset="0"/>
                <a:ea typeface="Aptos" panose="020B0004020202020204" pitchFamily="34" charset="0"/>
                <a:cs typeface="Times New Roman" panose="02020603050405020304" pitchFamily="18" charset="0"/>
              </a:rPr>
              <a:t>This Report is focusing on the objective of predicting the landing of Space X Falcon  9 if it will be successful or it will crash while landing.</a:t>
            </a:r>
            <a:endParaRPr lang="en-NG" sz="23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300" dirty="0">
                <a:effectLst/>
                <a:latin typeface="Aptos" panose="020B0004020202020204" pitchFamily="34" charset="0"/>
                <a:ea typeface="Aptos" panose="020B0004020202020204" pitchFamily="34" charset="0"/>
                <a:cs typeface="Times New Roman" panose="02020603050405020304" pitchFamily="18" charset="0"/>
              </a:rPr>
              <a:t>I retrieve the data in two different methods, the first is by web scrapping , using the Request module of python to retrieve the data from Space X API site which is; </a:t>
            </a:r>
            <a:r>
              <a:rPr lang="en-US" sz="23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https://api.spacexdata.com/v4/launches/past</a:t>
            </a:r>
            <a:r>
              <a:rPr lang="en-US" sz="2300" dirty="0">
                <a:effectLst/>
                <a:latin typeface="Aptos" panose="020B0004020202020204" pitchFamily="34" charset="0"/>
                <a:ea typeface="Aptos" panose="020B0004020202020204" pitchFamily="34" charset="0"/>
                <a:cs typeface="Times New Roman" panose="02020603050405020304" pitchFamily="18" charset="0"/>
              </a:rPr>
              <a:t> which both have a total of 94 rows and 17 columns of data, where columns comprises of; </a:t>
            </a:r>
            <a:r>
              <a:rPr lang="en-NG" sz="2300" dirty="0" err="1">
                <a:effectLst/>
                <a:latin typeface="Aptos" panose="020B0004020202020204" pitchFamily="34" charset="0"/>
                <a:ea typeface="Aptos" panose="020B0004020202020204" pitchFamily="34" charset="0"/>
                <a:cs typeface="Times New Roman" panose="02020603050405020304" pitchFamily="18" charset="0"/>
              </a:rPr>
              <a:t>FlightNumber</a:t>
            </a:r>
            <a:r>
              <a:rPr lang="en-US"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a:effectLst/>
                <a:latin typeface="Aptos" panose="020B0004020202020204" pitchFamily="34" charset="0"/>
                <a:ea typeface="Aptos" panose="020B0004020202020204" pitchFamily="34" charset="0"/>
                <a:cs typeface="Times New Roman" panose="02020603050405020304" pitchFamily="18" charset="0"/>
              </a:rPr>
              <a:t>Date</a:t>
            </a:r>
            <a:r>
              <a:rPr lang="en-US"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BoosterVersion</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PayloadMass</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Orbit</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LaunchSite</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Outcome</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Flights</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GridFins</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Reused</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Legs</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LandingPad</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Block</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a:t>
            </a:r>
            <a:r>
              <a:rPr lang="en-NG" sz="2300" dirty="0" err="1">
                <a:effectLst/>
                <a:latin typeface="Aptos" panose="020B0004020202020204" pitchFamily="34" charset="0"/>
                <a:ea typeface="Aptos" panose="020B0004020202020204" pitchFamily="34" charset="0"/>
                <a:cs typeface="Times New Roman" panose="02020603050405020304" pitchFamily="18" charset="0"/>
              </a:rPr>
              <a:t>ReusedCount</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Serial</a:t>
            </a:r>
            <a:r>
              <a:rPr lang="en-US" sz="2300" dirty="0">
                <a:effectLst/>
                <a:latin typeface="Aptos" panose="020B0004020202020204" pitchFamily="34" charset="0"/>
                <a:ea typeface="Aptos" panose="020B0004020202020204" pitchFamily="34" charset="0"/>
                <a:cs typeface="Times New Roman" panose="02020603050405020304" pitchFamily="18" charset="0"/>
              </a:rPr>
              <a:t>,</a:t>
            </a:r>
            <a:r>
              <a:rPr lang="en-NG" sz="2300" dirty="0">
                <a:effectLst/>
                <a:latin typeface="Aptos" panose="020B0004020202020204" pitchFamily="34" charset="0"/>
                <a:ea typeface="Aptos" panose="020B0004020202020204" pitchFamily="34" charset="0"/>
                <a:cs typeface="Times New Roman" panose="02020603050405020304" pitchFamily="18" charset="0"/>
              </a:rPr>
              <a:t> Longitude</a:t>
            </a:r>
            <a:r>
              <a:rPr lang="en-US" sz="2300" dirty="0">
                <a:effectLst/>
                <a:latin typeface="Aptos" panose="020B0004020202020204" pitchFamily="34" charset="0"/>
                <a:ea typeface="Aptos" panose="020B0004020202020204" pitchFamily="34" charset="0"/>
                <a:cs typeface="Times New Roman" panose="02020603050405020304" pitchFamily="18" charset="0"/>
              </a:rPr>
              <a:t> and</a:t>
            </a:r>
            <a:r>
              <a:rPr lang="en-NG" sz="2300" dirty="0">
                <a:effectLst/>
                <a:latin typeface="Aptos" panose="020B0004020202020204" pitchFamily="34" charset="0"/>
                <a:ea typeface="Aptos" panose="020B0004020202020204" pitchFamily="34" charset="0"/>
                <a:cs typeface="Times New Roman" panose="02020603050405020304" pitchFamily="18" charset="0"/>
              </a:rPr>
              <a:t> Latitude</a:t>
            </a:r>
            <a:r>
              <a:rPr lang="en-US" sz="2300" dirty="0">
                <a:effectLst/>
                <a:latin typeface="Aptos" panose="020B0004020202020204" pitchFamily="34" charset="0"/>
                <a:ea typeface="Aptos" panose="020B0004020202020204" pitchFamily="34" charset="0"/>
                <a:cs typeface="Times New Roman" panose="02020603050405020304" pitchFamily="18" charset="0"/>
              </a:rPr>
              <a:t>.</a:t>
            </a:r>
            <a:endParaRPr lang="en-US" sz="23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4"/>
          <a:stretch>
            <a:fillRect/>
          </a:stretch>
        </p:blipFill>
        <p:spPr>
          <a:xfrm>
            <a:off x="45469"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2E3AF9-5F48-C8DD-CFAD-B3BB112E8D22}"/>
              </a:ext>
            </a:extLst>
          </p:cNvPr>
          <p:cNvPicPr>
            <a:picLocks noChangeAspect="1"/>
          </p:cNvPicPr>
          <p:nvPr/>
        </p:nvPicPr>
        <p:blipFill>
          <a:blip r:embed="rId2"/>
          <a:stretch>
            <a:fillRect/>
          </a:stretch>
        </p:blipFill>
        <p:spPr>
          <a:xfrm>
            <a:off x="0" y="1156996"/>
            <a:ext cx="12191999" cy="5701004"/>
          </a:xfrm>
          <a:prstGeom prst="rect">
            <a:avLst/>
          </a:prstGeom>
        </p:spPr>
      </p:pic>
      <p:sp>
        <p:nvSpPr>
          <p:cNvPr id="7" name="Title 1">
            <a:extLst>
              <a:ext uri="{FF2B5EF4-FFF2-40B4-BE49-F238E27FC236}">
                <a16:creationId xmlns:a16="http://schemas.microsoft.com/office/drawing/2014/main" id="{A66949E8-544F-6BFC-4D80-57B5ED081643}"/>
              </a:ext>
            </a:extLst>
          </p:cNvPr>
          <p:cNvSpPr>
            <a:spLocks noGrp="1"/>
          </p:cNvSpPr>
          <p:nvPr>
            <p:ph type="title"/>
          </p:nvPr>
        </p:nvSpPr>
        <p:spPr>
          <a:xfrm>
            <a:off x="147736" y="-26758"/>
            <a:ext cx="10515600" cy="1325563"/>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MARKING THE SUCCESS/FAIL LAUNCHSITE</a:t>
            </a:r>
            <a:endParaRPr lang="en-US" dirty="0"/>
          </a:p>
        </p:txBody>
      </p:sp>
    </p:spTree>
    <p:extLst>
      <p:ext uri="{BB962C8B-B14F-4D97-AF65-F5344CB8AC3E}">
        <p14:creationId xmlns:p14="http://schemas.microsoft.com/office/powerpoint/2010/main" val="3014294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ED5A2-FBC2-528B-37BB-442FC09DCC90}"/>
              </a:ext>
            </a:extLst>
          </p:cNvPr>
          <p:cNvPicPr>
            <a:picLocks noChangeAspect="1"/>
          </p:cNvPicPr>
          <p:nvPr/>
        </p:nvPicPr>
        <p:blipFill>
          <a:blip r:embed="rId3"/>
          <a:stretch>
            <a:fillRect/>
          </a:stretch>
        </p:blipFill>
        <p:spPr>
          <a:xfrm>
            <a:off x="0" y="1205499"/>
            <a:ext cx="12192000" cy="5559195"/>
          </a:xfrm>
          <a:prstGeom prst="rect">
            <a:avLst/>
          </a:prstGeom>
        </p:spPr>
      </p:pic>
      <p:sp>
        <p:nvSpPr>
          <p:cNvPr id="8" name="Title 1">
            <a:extLst>
              <a:ext uri="{FF2B5EF4-FFF2-40B4-BE49-F238E27FC236}">
                <a16:creationId xmlns:a16="http://schemas.microsoft.com/office/drawing/2014/main" id="{B2C67221-94AD-9747-A799-C23240700818}"/>
              </a:ext>
            </a:extLst>
          </p:cNvPr>
          <p:cNvSpPr>
            <a:spLocks noGrp="1"/>
          </p:cNvSpPr>
          <p:nvPr>
            <p:ph type="title"/>
          </p:nvPr>
        </p:nvSpPr>
        <p:spPr>
          <a:xfrm>
            <a:off x="147736" y="-26758"/>
            <a:ext cx="10515600" cy="1325563"/>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MOUSE POSITION ADDED</a:t>
            </a:r>
            <a:endParaRPr lang="en-US" dirty="0"/>
          </a:p>
        </p:txBody>
      </p:sp>
    </p:spTree>
    <p:extLst>
      <p:ext uri="{BB962C8B-B14F-4D97-AF65-F5344CB8AC3E}">
        <p14:creationId xmlns:p14="http://schemas.microsoft.com/office/powerpoint/2010/main" val="243585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8A756-A839-091C-9D11-3A2D262A33F8}"/>
              </a:ext>
            </a:extLst>
          </p:cNvPr>
          <p:cNvPicPr>
            <a:picLocks noChangeAspect="1"/>
          </p:cNvPicPr>
          <p:nvPr/>
        </p:nvPicPr>
        <p:blipFill>
          <a:blip r:embed="rId2"/>
          <a:stretch>
            <a:fillRect/>
          </a:stretch>
        </p:blipFill>
        <p:spPr>
          <a:xfrm>
            <a:off x="0" y="1082350"/>
            <a:ext cx="12044263" cy="5775649"/>
          </a:xfrm>
          <a:prstGeom prst="rect">
            <a:avLst/>
          </a:prstGeom>
        </p:spPr>
      </p:pic>
      <p:sp>
        <p:nvSpPr>
          <p:cNvPr id="7" name="Title 1">
            <a:extLst>
              <a:ext uri="{FF2B5EF4-FFF2-40B4-BE49-F238E27FC236}">
                <a16:creationId xmlns:a16="http://schemas.microsoft.com/office/drawing/2014/main" id="{C777B811-A56B-10FB-CFD6-D9D641A90578}"/>
              </a:ext>
            </a:extLst>
          </p:cNvPr>
          <p:cNvSpPr>
            <a:spLocks noGrp="1"/>
          </p:cNvSpPr>
          <p:nvPr>
            <p:ph type="title"/>
          </p:nvPr>
        </p:nvSpPr>
        <p:spPr>
          <a:xfrm>
            <a:off x="147736" y="29225"/>
            <a:ext cx="10515600" cy="1109109"/>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CREATING POLYLINE LAUNCH SITE TO COASTAL LINE WITH DISTANCE CALCULATED</a:t>
            </a:r>
            <a:endParaRPr lang="en-US" dirty="0"/>
          </a:p>
        </p:txBody>
      </p:sp>
    </p:spTree>
    <p:extLst>
      <p:ext uri="{BB962C8B-B14F-4D97-AF65-F5344CB8AC3E}">
        <p14:creationId xmlns:p14="http://schemas.microsoft.com/office/powerpoint/2010/main" val="1599668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D686B4-07A2-C2B2-F9E6-33D612CD57A8}"/>
              </a:ext>
            </a:extLst>
          </p:cNvPr>
          <p:cNvPicPr>
            <a:picLocks noChangeAspect="1"/>
          </p:cNvPicPr>
          <p:nvPr/>
        </p:nvPicPr>
        <p:blipFill>
          <a:blip r:embed="rId2"/>
          <a:stretch>
            <a:fillRect/>
          </a:stretch>
        </p:blipFill>
        <p:spPr>
          <a:xfrm>
            <a:off x="0" y="1138335"/>
            <a:ext cx="12192000" cy="5719664"/>
          </a:xfrm>
          <a:prstGeom prst="rect">
            <a:avLst/>
          </a:prstGeom>
        </p:spPr>
      </p:pic>
      <p:sp>
        <p:nvSpPr>
          <p:cNvPr id="7" name="Title 1">
            <a:extLst>
              <a:ext uri="{FF2B5EF4-FFF2-40B4-BE49-F238E27FC236}">
                <a16:creationId xmlns:a16="http://schemas.microsoft.com/office/drawing/2014/main" id="{C488601E-4D91-2E27-969B-326E95AE5E18}"/>
              </a:ext>
            </a:extLst>
          </p:cNvPr>
          <p:cNvSpPr>
            <a:spLocks noGrp="1"/>
          </p:cNvSpPr>
          <p:nvPr>
            <p:ph type="title"/>
          </p:nvPr>
        </p:nvSpPr>
        <p:spPr>
          <a:xfrm>
            <a:off x="147736" y="-26758"/>
            <a:ext cx="10515600" cy="1325563"/>
          </a:xfrm>
        </p:spPr>
        <p:txBody>
          <a:bodyPr anchor="ctr">
            <a:normAutofit fontScale="90000"/>
          </a:bodyPr>
          <a:lstStyle/>
          <a:p>
            <a:r>
              <a:rPr lang="en-US" dirty="0"/>
              <a:t>RESULTS</a:t>
            </a:r>
            <a:br>
              <a:rPr lang="en-US" dirty="0"/>
            </a:br>
            <a:r>
              <a:rPr lang="en-US" sz="3100" dirty="0"/>
              <a:t>MAP WITH FOLIUM RESULTS</a:t>
            </a:r>
            <a:br>
              <a:rPr lang="en-US" sz="4000" u="sng" dirty="0"/>
            </a:br>
            <a:r>
              <a:rPr lang="en-US" sz="2700" b="1" dirty="0">
                <a:highlight>
                  <a:srgbClr val="FFFFFF"/>
                </a:highlight>
                <a:latin typeface="system-ui"/>
              </a:rPr>
              <a:t>MARKER FOR KANSAS CITY</a:t>
            </a:r>
            <a:endParaRPr lang="en-US" dirty="0"/>
          </a:p>
        </p:txBody>
      </p:sp>
    </p:spTree>
    <p:extLst>
      <p:ext uri="{BB962C8B-B14F-4D97-AF65-F5344CB8AC3E}">
        <p14:creationId xmlns:p14="http://schemas.microsoft.com/office/powerpoint/2010/main" val="908898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0" y="-297657"/>
            <a:ext cx="10515600" cy="1325563"/>
          </a:xfrm>
        </p:spPr>
        <p:txBody>
          <a:bodyPr anchor="ctr">
            <a:normAutofit/>
          </a:bodyPr>
          <a:lstStyle/>
          <a:p>
            <a:r>
              <a:rPr lang="en-US" dirty="0"/>
              <a:t>RESULT</a:t>
            </a:r>
            <a:br>
              <a:rPr lang="en-US" dirty="0"/>
            </a:br>
            <a:r>
              <a:rPr lang="en-US" sz="2400" u="sng" dirty="0"/>
              <a:t>DASH VISUALIZATION</a:t>
            </a:r>
            <a:endParaRPr lang="en-US" u="sng" dirty="0"/>
          </a:p>
        </p:txBody>
      </p:sp>
      <p:pic>
        <p:nvPicPr>
          <p:cNvPr id="8" name="Picture 7">
            <a:extLst>
              <a:ext uri="{FF2B5EF4-FFF2-40B4-BE49-F238E27FC236}">
                <a16:creationId xmlns:a16="http://schemas.microsoft.com/office/drawing/2014/main" id="{620C1473-079A-0B51-CF50-2650400BB59F}"/>
              </a:ext>
            </a:extLst>
          </p:cNvPr>
          <p:cNvPicPr>
            <a:picLocks noChangeAspect="1"/>
          </p:cNvPicPr>
          <p:nvPr/>
        </p:nvPicPr>
        <p:blipFill>
          <a:blip r:embed="rId2"/>
          <a:stretch>
            <a:fillRect/>
          </a:stretch>
        </p:blipFill>
        <p:spPr>
          <a:xfrm>
            <a:off x="0" y="746449"/>
            <a:ext cx="12192000" cy="6109876"/>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71671" y="-250695"/>
            <a:ext cx="10515600" cy="1325563"/>
          </a:xfrm>
        </p:spPr>
        <p:txBody>
          <a:bodyPr anchor="ctr">
            <a:normAutofit/>
          </a:bodyPr>
          <a:lstStyle/>
          <a:p>
            <a:r>
              <a:rPr lang="en-US" dirty="0"/>
              <a:t>RESULTS</a:t>
            </a:r>
            <a:br>
              <a:rPr lang="en-US" dirty="0"/>
            </a:br>
            <a:r>
              <a:rPr lang="en-US" sz="2400" u="sng" dirty="0"/>
              <a:t>DASH VISUALIZATION</a:t>
            </a:r>
            <a:endParaRPr lang="en-US" sz="2400" dirty="0"/>
          </a:p>
        </p:txBody>
      </p:sp>
      <p:pic>
        <p:nvPicPr>
          <p:cNvPr id="13" name="Content Placeholder 12">
            <a:extLst>
              <a:ext uri="{FF2B5EF4-FFF2-40B4-BE49-F238E27FC236}">
                <a16:creationId xmlns:a16="http://schemas.microsoft.com/office/drawing/2014/main" id="{F7F8BCF3-455D-22AF-DA16-9DFFD90E60E8}"/>
              </a:ext>
            </a:extLst>
          </p:cNvPr>
          <p:cNvPicPr>
            <a:picLocks noGrp="1" noChangeAspect="1"/>
          </p:cNvPicPr>
          <p:nvPr>
            <p:ph idx="1"/>
          </p:nvPr>
        </p:nvPicPr>
        <p:blipFill>
          <a:blip r:embed="rId2"/>
          <a:stretch>
            <a:fillRect/>
          </a:stretch>
        </p:blipFill>
        <p:spPr>
          <a:xfrm>
            <a:off x="0" y="839754"/>
            <a:ext cx="12192000" cy="6018245"/>
          </a:xfrm>
        </p:spPr>
      </p:pic>
    </p:spTree>
    <p:extLst>
      <p:ext uri="{BB962C8B-B14F-4D97-AF65-F5344CB8AC3E}">
        <p14:creationId xmlns:p14="http://schemas.microsoft.com/office/powerpoint/2010/main" val="916853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4854BFE5-F6EC-5A13-D500-15A1E6A8727E}"/>
              </a:ext>
            </a:extLst>
          </p:cNvPr>
          <p:cNvPicPr>
            <a:picLocks noChangeAspect="1"/>
          </p:cNvPicPr>
          <p:nvPr/>
        </p:nvPicPr>
        <p:blipFill>
          <a:blip r:embed="rId2"/>
          <a:stretch>
            <a:fillRect/>
          </a:stretch>
        </p:blipFill>
        <p:spPr>
          <a:xfrm>
            <a:off x="28835" y="1007706"/>
            <a:ext cx="11877025" cy="5850294"/>
          </a:xfrm>
          <a:prstGeom prst="rect">
            <a:avLst/>
          </a:prstGeom>
        </p:spPr>
      </p:pic>
    </p:spTree>
    <p:extLst>
      <p:ext uri="{BB962C8B-B14F-4D97-AF65-F5344CB8AC3E}">
        <p14:creationId xmlns:p14="http://schemas.microsoft.com/office/powerpoint/2010/main" val="2457831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B55E010E-E658-08C9-D09C-9BBB01D0FF7F}"/>
              </a:ext>
            </a:extLst>
          </p:cNvPr>
          <p:cNvPicPr>
            <a:picLocks noChangeAspect="1"/>
          </p:cNvPicPr>
          <p:nvPr/>
        </p:nvPicPr>
        <p:blipFill>
          <a:blip r:embed="rId2"/>
          <a:stretch>
            <a:fillRect/>
          </a:stretch>
        </p:blipFill>
        <p:spPr>
          <a:xfrm>
            <a:off x="147736" y="977210"/>
            <a:ext cx="8305799" cy="5880790"/>
          </a:xfrm>
          <a:prstGeom prst="rect">
            <a:avLst/>
          </a:prstGeom>
        </p:spPr>
      </p:pic>
    </p:spTree>
    <p:extLst>
      <p:ext uri="{BB962C8B-B14F-4D97-AF65-F5344CB8AC3E}">
        <p14:creationId xmlns:p14="http://schemas.microsoft.com/office/powerpoint/2010/main" val="1205203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0867F34E-8E84-0273-821D-5EFA62643EA0}"/>
              </a:ext>
            </a:extLst>
          </p:cNvPr>
          <p:cNvPicPr>
            <a:picLocks noChangeAspect="1"/>
          </p:cNvPicPr>
          <p:nvPr/>
        </p:nvPicPr>
        <p:blipFill>
          <a:blip r:embed="rId2"/>
          <a:stretch>
            <a:fillRect/>
          </a:stretch>
        </p:blipFill>
        <p:spPr>
          <a:xfrm>
            <a:off x="252772" y="947390"/>
            <a:ext cx="11791491" cy="5910609"/>
          </a:xfrm>
          <a:prstGeom prst="rect">
            <a:avLst/>
          </a:prstGeom>
        </p:spPr>
      </p:pic>
    </p:spTree>
    <p:extLst>
      <p:ext uri="{BB962C8B-B14F-4D97-AF65-F5344CB8AC3E}">
        <p14:creationId xmlns:p14="http://schemas.microsoft.com/office/powerpoint/2010/main" val="1345346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2C9A2BA3-A273-3026-FFC8-0E1F7E2168BA}"/>
              </a:ext>
            </a:extLst>
          </p:cNvPr>
          <p:cNvPicPr>
            <a:picLocks noChangeAspect="1"/>
          </p:cNvPicPr>
          <p:nvPr/>
        </p:nvPicPr>
        <p:blipFill>
          <a:blip r:embed="rId2"/>
          <a:stretch>
            <a:fillRect/>
          </a:stretch>
        </p:blipFill>
        <p:spPr>
          <a:xfrm>
            <a:off x="0" y="1045030"/>
            <a:ext cx="11457992" cy="5812970"/>
          </a:xfrm>
          <a:prstGeom prst="rect">
            <a:avLst/>
          </a:prstGeom>
        </p:spPr>
      </p:pic>
    </p:spTree>
    <p:extLst>
      <p:ext uri="{BB962C8B-B14F-4D97-AF65-F5344CB8AC3E}">
        <p14:creationId xmlns:p14="http://schemas.microsoft.com/office/powerpoint/2010/main" val="1642550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097763" y="1825624"/>
            <a:ext cx="9011444" cy="4465447"/>
          </a:xfrm>
        </p:spPr>
        <p:txBody>
          <a:bodyPr>
            <a:noAutofit/>
          </a:bodyPr>
          <a:lstStyle/>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2300" kern="100" dirty="0">
                <a:effectLst/>
                <a:latin typeface="Aptos" panose="020B0004020202020204" pitchFamily="34" charset="0"/>
                <a:ea typeface="Aptos" panose="020B0004020202020204" pitchFamily="34" charset="0"/>
                <a:cs typeface="Times New Roman" panose="02020603050405020304" pitchFamily="18" charset="0"/>
              </a:rPr>
              <a:t>Data wrangling was carryout using both </a:t>
            </a:r>
            <a:r>
              <a:rPr lang="en-US" sz="2300" kern="100" dirty="0" err="1">
                <a:effectLst/>
                <a:latin typeface="Aptos" panose="020B0004020202020204" pitchFamily="34" charset="0"/>
                <a:ea typeface="Aptos" panose="020B0004020202020204" pitchFamily="34" charset="0"/>
                <a:cs typeface="Times New Roman" panose="02020603050405020304" pitchFamily="18" charset="0"/>
              </a:rPr>
              <a:t>sql</a:t>
            </a:r>
            <a:r>
              <a:rPr lang="en-US" sz="2300" kern="100" dirty="0">
                <a:effectLst/>
                <a:latin typeface="Aptos" panose="020B0004020202020204" pitchFamily="34" charset="0"/>
                <a:ea typeface="Aptos" panose="020B0004020202020204" pitchFamily="34" charset="0"/>
                <a:cs typeface="Times New Roman" panose="02020603050405020304" pitchFamily="18" charset="0"/>
              </a:rPr>
              <a:t> and pandas on python, after cleaning and organizing the data, we end up having a total of 90 rows and 80 columns due to the creation of dummy values for categorical columns such as Orbit, </a:t>
            </a:r>
            <a:r>
              <a:rPr lang="en-US" sz="2300" kern="100" dirty="0" err="1">
                <a:effectLst/>
                <a:latin typeface="Aptos" panose="020B0004020202020204" pitchFamily="34" charset="0"/>
                <a:ea typeface="Aptos" panose="020B0004020202020204" pitchFamily="34" charset="0"/>
                <a:cs typeface="Times New Roman" panose="02020603050405020304" pitchFamily="18" charset="0"/>
              </a:rPr>
              <a:t>Launchsite</a:t>
            </a:r>
            <a:r>
              <a:rPr lang="en-US" sz="23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300" kern="100" dirty="0" err="1">
                <a:effectLst/>
                <a:latin typeface="Aptos" panose="020B0004020202020204" pitchFamily="34" charset="0"/>
                <a:ea typeface="Aptos" panose="020B0004020202020204" pitchFamily="34" charset="0"/>
                <a:cs typeface="Times New Roman" panose="02020603050405020304" pitchFamily="18" charset="0"/>
              </a:rPr>
              <a:t>Landingpad</a:t>
            </a:r>
            <a:r>
              <a:rPr lang="en-US" sz="2300" kern="100" dirty="0">
                <a:effectLst/>
                <a:latin typeface="Aptos" panose="020B0004020202020204" pitchFamily="34" charset="0"/>
                <a:ea typeface="Aptos" panose="020B0004020202020204" pitchFamily="34" charset="0"/>
                <a:cs typeface="Times New Roman" panose="02020603050405020304" pitchFamily="18" charset="0"/>
              </a:rPr>
              <a:t> and Serial column.</a:t>
            </a:r>
            <a:endParaRPr lang="en-NG"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2300" kern="100" dirty="0">
                <a:effectLst/>
                <a:latin typeface="Aptos" panose="020B0004020202020204" pitchFamily="34" charset="0"/>
                <a:ea typeface="Aptos" panose="020B0004020202020204" pitchFamily="34" charset="0"/>
                <a:cs typeface="Times New Roman" panose="02020603050405020304" pitchFamily="18" charset="0"/>
              </a:rPr>
              <a:t>Data visualization is being carry out with Dash library for interactive visualization and Folium for Geo spatial representation of data.</a:t>
            </a:r>
            <a:endParaRPr lang="en-NG" sz="23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US" sz="2300" dirty="0">
                <a:effectLst/>
                <a:latin typeface="Aptos" panose="020B0004020202020204" pitchFamily="34" charset="0"/>
                <a:ea typeface="Aptos" panose="020B0004020202020204" pitchFamily="34" charset="0"/>
                <a:cs typeface="Times New Roman" panose="02020603050405020304" pitchFamily="18" charset="0"/>
              </a:rPr>
              <a:t>Predictive analysis was carry out using classification model such as Logistic Regression, Support Vector Machine, Decision Tree and K-NN. Evaluation of each model was carryout to know the suitable model to predict the landing of Space X Falcon 9.</a:t>
            </a:r>
            <a:endParaRPr lang="en-US" sz="23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82793" y="2302762"/>
            <a:ext cx="3194581" cy="3194581"/>
          </a:xfrm>
          <a:prstGeom prst="rect">
            <a:avLst/>
          </a:prstGeom>
        </p:spPr>
      </p:pic>
    </p:spTree>
    <p:extLst>
      <p:ext uri="{BB962C8B-B14F-4D97-AF65-F5344CB8AC3E}">
        <p14:creationId xmlns:p14="http://schemas.microsoft.com/office/powerpoint/2010/main" val="3346129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C3184707-E742-52C1-33A7-09D96B01AC5C}"/>
              </a:ext>
            </a:extLst>
          </p:cNvPr>
          <p:cNvPicPr>
            <a:picLocks noChangeAspect="1"/>
          </p:cNvPicPr>
          <p:nvPr/>
        </p:nvPicPr>
        <p:blipFill>
          <a:blip r:embed="rId2"/>
          <a:stretch>
            <a:fillRect/>
          </a:stretch>
        </p:blipFill>
        <p:spPr>
          <a:xfrm>
            <a:off x="0" y="971206"/>
            <a:ext cx="12044264" cy="5886793"/>
          </a:xfrm>
          <a:prstGeom prst="rect">
            <a:avLst/>
          </a:prstGeom>
        </p:spPr>
      </p:pic>
    </p:spTree>
    <p:extLst>
      <p:ext uri="{BB962C8B-B14F-4D97-AF65-F5344CB8AC3E}">
        <p14:creationId xmlns:p14="http://schemas.microsoft.com/office/powerpoint/2010/main" val="2079777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CA31A3A2-AEC3-B38D-10C2-F574869A8883}"/>
              </a:ext>
            </a:extLst>
          </p:cNvPr>
          <p:cNvPicPr>
            <a:picLocks noChangeAspect="1"/>
          </p:cNvPicPr>
          <p:nvPr/>
        </p:nvPicPr>
        <p:blipFill>
          <a:blip r:embed="rId2"/>
          <a:stretch>
            <a:fillRect/>
          </a:stretch>
        </p:blipFill>
        <p:spPr>
          <a:xfrm>
            <a:off x="0" y="977600"/>
            <a:ext cx="12044264" cy="5880400"/>
          </a:xfrm>
          <a:prstGeom prst="rect">
            <a:avLst/>
          </a:prstGeom>
        </p:spPr>
      </p:pic>
    </p:spTree>
    <p:extLst>
      <p:ext uri="{BB962C8B-B14F-4D97-AF65-F5344CB8AC3E}">
        <p14:creationId xmlns:p14="http://schemas.microsoft.com/office/powerpoint/2010/main" val="2036081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2C080F5F-8789-E63F-C670-467FBED1CE3E}"/>
              </a:ext>
            </a:extLst>
          </p:cNvPr>
          <p:cNvPicPr>
            <a:picLocks noChangeAspect="1"/>
          </p:cNvPicPr>
          <p:nvPr/>
        </p:nvPicPr>
        <p:blipFill>
          <a:blip r:embed="rId2"/>
          <a:stretch>
            <a:fillRect/>
          </a:stretch>
        </p:blipFill>
        <p:spPr>
          <a:xfrm>
            <a:off x="0" y="1186838"/>
            <a:ext cx="11383347" cy="5195301"/>
          </a:xfrm>
          <a:prstGeom prst="rect">
            <a:avLst/>
          </a:prstGeom>
        </p:spPr>
      </p:pic>
    </p:spTree>
    <p:extLst>
      <p:ext uri="{BB962C8B-B14F-4D97-AF65-F5344CB8AC3E}">
        <p14:creationId xmlns:p14="http://schemas.microsoft.com/office/powerpoint/2010/main" val="109634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u="sng" dirty="0"/>
              <a:t>PREDICTIVE ANALYSIS RESULTS</a:t>
            </a:r>
            <a:endParaRPr lang="en-US" u="sng" dirty="0"/>
          </a:p>
        </p:txBody>
      </p:sp>
      <p:pic>
        <p:nvPicPr>
          <p:cNvPr id="4" name="Picture 3">
            <a:extLst>
              <a:ext uri="{FF2B5EF4-FFF2-40B4-BE49-F238E27FC236}">
                <a16:creationId xmlns:a16="http://schemas.microsoft.com/office/drawing/2014/main" id="{B9FC9686-7C55-B936-2B8D-50297D14D018}"/>
              </a:ext>
            </a:extLst>
          </p:cNvPr>
          <p:cNvPicPr>
            <a:picLocks noChangeAspect="1"/>
          </p:cNvPicPr>
          <p:nvPr/>
        </p:nvPicPr>
        <p:blipFill>
          <a:blip r:embed="rId2"/>
          <a:stretch>
            <a:fillRect/>
          </a:stretch>
        </p:blipFill>
        <p:spPr>
          <a:xfrm>
            <a:off x="0" y="989045"/>
            <a:ext cx="11457992" cy="5728996"/>
          </a:xfrm>
          <a:prstGeom prst="rect">
            <a:avLst/>
          </a:prstGeom>
        </p:spPr>
      </p:pic>
    </p:spTree>
    <p:extLst>
      <p:ext uri="{BB962C8B-B14F-4D97-AF65-F5344CB8AC3E}">
        <p14:creationId xmlns:p14="http://schemas.microsoft.com/office/powerpoint/2010/main" val="3635088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7736" y="-138724"/>
            <a:ext cx="10515600" cy="1325563"/>
          </a:xfrm>
        </p:spPr>
        <p:txBody>
          <a:bodyPr anchor="ctr">
            <a:normAutofit/>
          </a:bodyPr>
          <a:lstStyle/>
          <a:p>
            <a:r>
              <a:rPr lang="en-US" dirty="0"/>
              <a:t>RESULTS</a:t>
            </a:r>
            <a:br>
              <a:rPr lang="en-US" dirty="0"/>
            </a:br>
            <a:r>
              <a:rPr lang="en-US" sz="2800" dirty="0"/>
              <a:t>PREDICTIVE ANALYSIS RESULTS</a:t>
            </a:r>
            <a:endParaRPr lang="en-US" dirty="0"/>
          </a:p>
        </p:txBody>
      </p:sp>
      <p:pic>
        <p:nvPicPr>
          <p:cNvPr id="4" name="Picture 3">
            <a:extLst>
              <a:ext uri="{FF2B5EF4-FFF2-40B4-BE49-F238E27FC236}">
                <a16:creationId xmlns:a16="http://schemas.microsoft.com/office/drawing/2014/main" id="{F974944A-6A5A-9F1C-2FAF-773690EA305C}"/>
              </a:ext>
            </a:extLst>
          </p:cNvPr>
          <p:cNvPicPr>
            <a:picLocks noChangeAspect="1"/>
          </p:cNvPicPr>
          <p:nvPr/>
        </p:nvPicPr>
        <p:blipFill>
          <a:blip r:embed="rId2"/>
          <a:stretch>
            <a:fillRect/>
          </a:stretch>
        </p:blipFill>
        <p:spPr>
          <a:xfrm>
            <a:off x="373224" y="1343608"/>
            <a:ext cx="9255968" cy="4292082"/>
          </a:xfrm>
          <a:prstGeom prst="rect">
            <a:avLst/>
          </a:prstGeom>
        </p:spPr>
      </p:pic>
    </p:spTree>
    <p:extLst>
      <p:ext uri="{BB962C8B-B14F-4D97-AF65-F5344CB8AC3E}">
        <p14:creationId xmlns:p14="http://schemas.microsoft.com/office/powerpoint/2010/main" val="3454265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29208" y="1362268"/>
            <a:ext cx="10924592" cy="4982547"/>
          </a:xfrm>
        </p:spPr>
        <p:txBody>
          <a:bodyPr>
            <a:normAutofit fontScale="85000" lnSpcReduction="20000"/>
          </a:bodyPr>
          <a:lstStyle/>
          <a:p>
            <a:pPr marL="0" indent="0" algn="just">
              <a:buNone/>
            </a:pPr>
            <a:r>
              <a:rPr lang="en-US" dirty="0"/>
              <a:t>All four models achieved an accuracy score of approximately 83.33%. This indicates that each model has a similar capability in predicting the landing success of the Falcon 9's first stage.</a:t>
            </a:r>
          </a:p>
          <a:p>
            <a:pPr algn="just">
              <a:buFont typeface="+mj-lt"/>
              <a:buAutoNum type="arabicPeriod"/>
            </a:pPr>
            <a:r>
              <a:rPr lang="en-US" b="1" dirty="0"/>
              <a:t>K-Nearest Neighbors (KNN)</a:t>
            </a:r>
            <a:r>
              <a:rPr lang="en-US" dirty="0"/>
              <a:t>: This model relies on the similarity between data points. Its high accuracy suggests that historical launch data have distinct patterns that can be effectively used for prediction.</a:t>
            </a:r>
          </a:p>
          <a:p>
            <a:pPr algn="just">
              <a:buFont typeface="+mj-lt"/>
              <a:buAutoNum type="arabicPeriod"/>
            </a:pPr>
            <a:r>
              <a:rPr lang="en-US" b="1" dirty="0"/>
              <a:t>Decision Tree</a:t>
            </a:r>
            <a:r>
              <a:rPr lang="en-US" dirty="0"/>
              <a:t>: This model works by making decisions based on the values of input features. Its performance indicates that the criteria used to make these decisions are robust and relevant to the outcome.</a:t>
            </a:r>
          </a:p>
          <a:p>
            <a:pPr algn="just">
              <a:buFont typeface="+mj-lt"/>
              <a:buAutoNum type="arabicPeriod"/>
            </a:pPr>
            <a:r>
              <a:rPr lang="en-US" b="1" dirty="0"/>
              <a:t>Support Vector Machine (SVM)</a:t>
            </a:r>
            <a:r>
              <a:rPr lang="en-US" dirty="0"/>
              <a:t>: SVM tries to find the best boundary that separates different classes. Its comparable accuracy shows that the decision boundary between successful and unsuccessful landings is well-defined in the feature space.</a:t>
            </a:r>
          </a:p>
          <a:p>
            <a:pPr algn="just">
              <a:buFont typeface="+mj-lt"/>
              <a:buAutoNum type="arabicPeriod"/>
            </a:pPr>
            <a:r>
              <a:rPr lang="en-US" b="1" dirty="0"/>
              <a:t>Logistic Regression</a:t>
            </a:r>
            <a:r>
              <a:rPr lang="en-US" dirty="0"/>
              <a:t>: This model predicts probabilities of binary outcomes. Its effectiveness suggests that the probability distribution of features between successful and unsuccessful landings is distinguishable.</a:t>
            </a:r>
          </a:p>
          <a:p>
            <a:pPr algn="just"/>
            <a:endParaRPr lang="en-US" dirty="0"/>
          </a:p>
        </p:txBody>
      </p:sp>
    </p:spTree>
    <p:extLst>
      <p:ext uri="{BB962C8B-B14F-4D97-AF65-F5344CB8AC3E}">
        <p14:creationId xmlns:p14="http://schemas.microsoft.com/office/powerpoint/2010/main" val="2161130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838200" y="1433739"/>
            <a:ext cx="10515600" cy="4855093"/>
          </a:xfrm>
        </p:spPr>
        <p:txBody>
          <a:bodyPr>
            <a:normAutofit fontScale="92500" lnSpcReduction="10000"/>
          </a:bodyPr>
          <a:lstStyle/>
          <a:p>
            <a:pPr algn="just"/>
            <a:r>
              <a:rPr lang="en-US" dirty="0"/>
              <a:t>The models developed provide a reliable prediction (83.33% accuracy) of the Falcon 9 first stage landing success. This predictive capability is crucial for companies looking to compete with SpaceX by estimating the potential cost savings and setting competitive prices for rocket launches.</a:t>
            </a:r>
          </a:p>
          <a:p>
            <a:pPr algn="just"/>
            <a:r>
              <a:rPr lang="en-US" b="1" dirty="0"/>
              <a:t>Implications</a:t>
            </a:r>
          </a:p>
          <a:p>
            <a:pPr algn="just"/>
            <a:r>
              <a:rPr lang="en-US" dirty="0"/>
              <a:t>By using these models, alternate companies can:</a:t>
            </a:r>
          </a:p>
          <a:p>
            <a:pPr algn="just">
              <a:buFont typeface="Arial" panose="020B0604020202020204" pitchFamily="34" charset="0"/>
              <a:buChar char="•"/>
            </a:pPr>
            <a:r>
              <a:rPr lang="en-US" dirty="0"/>
              <a:t>Assess the risk and feasibility of achieving cost-effective launches by predicting the likelihood of the first stage landing success.</a:t>
            </a:r>
          </a:p>
          <a:p>
            <a:pPr algn="just">
              <a:buFont typeface="Arial" panose="020B0604020202020204" pitchFamily="34" charset="0"/>
              <a:buChar char="•"/>
            </a:pPr>
            <a:r>
              <a:rPr lang="en-US" dirty="0"/>
              <a:t>Make data-driven decisions to optimize their launch strategies and cost structures.</a:t>
            </a:r>
          </a:p>
          <a:p>
            <a:pPr algn="just">
              <a:buFont typeface="Arial" panose="020B0604020202020204" pitchFamily="34" charset="0"/>
              <a:buChar char="•"/>
            </a:pPr>
            <a:r>
              <a:rPr lang="en-US" dirty="0"/>
              <a:t>Develop competitive bids against SpaceX by accurately estimating potential savings from reusable first stages.</a:t>
            </a:r>
          </a:p>
          <a:p>
            <a:pPr marL="0" indent="0" algn="just">
              <a:buNone/>
            </a:pPr>
            <a:endParaRPr lang="en-US" dirty="0"/>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086809" y="1825625"/>
            <a:ext cx="7266992" cy="4351338"/>
          </a:xfrm>
        </p:spPr>
        <p:txBody>
          <a:bodyPr/>
          <a:lstStyle/>
          <a:p>
            <a:r>
              <a:rPr lang="en-NG" dirty="0">
                <a:hlinkClick r:id="rId2"/>
              </a:rPr>
              <a:t>https://api.spacexdata.com/v4/launches/past</a:t>
            </a:r>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5309" y="2262036"/>
            <a:ext cx="2793876" cy="2813817"/>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2668555" y="1359099"/>
            <a:ext cx="9523446" cy="50964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2400" dirty="0"/>
              <a:t>SpaceX, known for its innovative approaches to space travel, offers Falcon 9 rocket launches at a significantly lower cost of $62 million compared to other providers whose costs can reach upwards of $165 million. A major factor contributing to these savings is SpaceX's ability to reuse the first stage of their rockets. Consequently, predicting the successful landing of the first stage can be crucial in estimating the cost efficiency of a launch. This information becomes particularly valuable for companies considering competing with SpaceX in the space launch market.</a:t>
            </a:r>
          </a:p>
          <a:p>
            <a:pPr marL="0" indent="0" algn="just">
              <a:buNone/>
            </a:pPr>
            <a:r>
              <a:rPr lang="en-US" sz="2400" b="1" dirty="0"/>
              <a:t>Objective</a:t>
            </a:r>
          </a:p>
          <a:p>
            <a:pPr marL="0" indent="0" algn="just">
              <a:buNone/>
            </a:pPr>
            <a:r>
              <a:rPr lang="en-US" sz="2400" dirty="0"/>
              <a:t>The objective of this report is to create a machine learning pipeline that predicts the successful landing of the Falcon 9's first stage based on available historical data. This prediction model can aid alternate companies in making informed bids against SpaceX by evaluating the potential cost savings and competitive pricing strategies.</a:t>
            </a:r>
          </a:p>
          <a:p>
            <a:pPr marL="0" indent="0" algn="just">
              <a:buNone/>
            </a:pPr>
            <a:endParaRPr lang="en-US" sz="2400" dirty="0"/>
          </a:p>
        </p:txBody>
      </p:sp>
    </p:spTree>
    <p:extLst>
      <p:ext uri="{BB962C8B-B14F-4D97-AF65-F5344CB8AC3E}">
        <p14:creationId xmlns:p14="http://schemas.microsoft.com/office/powerpoint/2010/main" val="71062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8977" y="1433738"/>
            <a:ext cx="8759121" cy="4873755"/>
          </a:xfrm>
        </p:spPr>
        <p:txBody>
          <a:bodyPr>
            <a:normAutofit lnSpcReduction="10000"/>
          </a:bodyPr>
          <a:lstStyle/>
          <a:p>
            <a:pPr algn="just"/>
            <a:r>
              <a:rPr lang="en-US" sz="2000" dirty="0"/>
              <a:t>Data Collection: Using Python to carry out the task, data were collected from Space X API site (</a:t>
            </a:r>
            <a:r>
              <a:rPr lang="en-NG" sz="2000" dirty="0"/>
              <a:t>https://api.spacexdata.com/v4/launches/past</a:t>
            </a:r>
            <a:r>
              <a:rPr lang="en-US" sz="2000" dirty="0"/>
              <a:t>), the data consist of 94 rows and 17 columns, the columns are; </a:t>
            </a:r>
            <a:r>
              <a:rPr lang="en-NG" sz="2000" dirty="0" err="1">
                <a:effectLst/>
                <a:latin typeface="Aptos" panose="020B0004020202020204" pitchFamily="34" charset="0"/>
                <a:ea typeface="Aptos" panose="020B0004020202020204" pitchFamily="34" charset="0"/>
                <a:cs typeface="Times New Roman" panose="02020603050405020304" pitchFamily="18" charset="0"/>
              </a:rPr>
              <a:t>FlightNumber</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a:effectLst/>
                <a:latin typeface="Aptos" panose="020B0004020202020204" pitchFamily="34" charset="0"/>
                <a:ea typeface="Aptos" panose="020B0004020202020204" pitchFamily="34" charset="0"/>
                <a:cs typeface="Times New Roman" panose="02020603050405020304" pitchFamily="18" charset="0"/>
              </a:rPr>
              <a:t>Date</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BoosterVersion</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PayloadMass</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Orbit</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LaunchSite</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Outcome</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Flights</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GridFins</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Reused</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Legs</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LandingPad</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Block</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a:t>
            </a:r>
            <a:r>
              <a:rPr lang="en-NG" sz="2000" dirty="0" err="1">
                <a:effectLst/>
                <a:latin typeface="Aptos" panose="020B0004020202020204" pitchFamily="34" charset="0"/>
                <a:ea typeface="Aptos" panose="020B0004020202020204" pitchFamily="34" charset="0"/>
                <a:cs typeface="Times New Roman" panose="02020603050405020304" pitchFamily="18" charset="0"/>
              </a:rPr>
              <a:t>ReusedCount</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Serial</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NG" sz="2000" dirty="0">
                <a:effectLst/>
                <a:latin typeface="Aptos" panose="020B0004020202020204" pitchFamily="34" charset="0"/>
                <a:ea typeface="Aptos" panose="020B0004020202020204" pitchFamily="34" charset="0"/>
                <a:cs typeface="Times New Roman" panose="02020603050405020304" pitchFamily="18" charset="0"/>
              </a:rPr>
              <a:t> Longitude</a:t>
            </a:r>
            <a:r>
              <a:rPr lang="en-US" sz="2000" dirty="0">
                <a:effectLst/>
                <a:latin typeface="Aptos" panose="020B0004020202020204" pitchFamily="34" charset="0"/>
                <a:ea typeface="Aptos" panose="020B0004020202020204" pitchFamily="34" charset="0"/>
                <a:cs typeface="Times New Roman" panose="02020603050405020304" pitchFamily="18" charset="0"/>
              </a:rPr>
              <a:t> and</a:t>
            </a:r>
            <a:r>
              <a:rPr lang="en-NG" sz="2000" dirty="0">
                <a:effectLst/>
                <a:latin typeface="Aptos" panose="020B0004020202020204" pitchFamily="34" charset="0"/>
                <a:ea typeface="Aptos" panose="020B0004020202020204" pitchFamily="34" charset="0"/>
                <a:cs typeface="Times New Roman" panose="02020603050405020304" pitchFamily="18" charset="0"/>
              </a:rPr>
              <a:t> Latitude</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n-US" sz="2000" dirty="0">
                <a:latin typeface="Aptos" panose="020B0004020202020204" pitchFamily="34" charset="0"/>
                <a:cs typeface="Times New Roman" panose="02020603050405020304" pitchFamily="18" charset="0"/>
              </a:rPr>
              <a:t>Data Wrangling: The data consist of both Falcon 9 and Falcon 1, therefore we remove the Falcon 1 to focus on only Falcon 9, after doing that, we are left with only 90 rows out of 94.</a:t>
            </a:r>
          </a:p>
          <a:p>
            <a:pPr algn="just"/>
            <a:r>
              <a:rPr lang="en-US" sz="2000" dirty="0">
                <a:latin typeface="Aptos" panose="020B0004020202020204" pitchFamily="34" charset="0"/>
                <a:cs typeface="Times New Roman" panose="02020603050405020304" pitchFamily="18" charset="0"/>
              </a:rPr>
              <a:t>Missing values: We have two columns with missing values, the columns are; Payload Mass and </a:t>
            </a:r>
            <a:r>
              <a:rPr lang="en-US" sz="2000" dirty="0" err="1">
                <a:latin typeface="Aptos" panose="020B0004020202020204" pitchFamily="34" charset="0"/>
                <a:cs typeface="Times New Roman" panose="02020603050405020304" pitchFamily="18" charset="0"/>
              </a:rPr>
              <a:t>LandingPad</a:t>
            </a:r>
            <a:r>
              <a:rPr lang="en-US" sz="2000" dirty="0">
                <a:latin typeface="Aptos" panose="020B0004020202020204" pitchFamily="34" charset="0"/>
                <a:cs typeface="Times New Roman" panose="02020603050405020304" pitchFamily="18" charset="0"/>
              </a:rPr>
              <a:t>, with each missing 5 and 26 values respectively. Payload Mass missing value is replace with the mean of all the values in the column and missing value on </a:t>
            </a:r>
            <a:r>
              <a:rPr lang="en-US" sz="2000" dirty="0" err="1">
                <a:latin typeface="Aptos" panose="020B0004020202020204" pitchFamily="34" charset="0"/>
                <a:cs typeface="Times New Roman" panose="02020603050405020304" pitchFamily="18" charset="0"/>
              </a:rPr>
              <a:t>LandingPad</a:t>
            </a:r>
            <a:r>
              <a:rPr lang="en-US" sz="2000" dirty="0">
                <a:latin typeface="Aptos" panose="020B0004020202020204" pitchFamily="34" charset="0"/>
                <a:cs typeface="Times New Roman" panose="02020603050405020304" pitchFamily="18" charset="0"/>
              </a:rPr>
              <a:t> column where left that way, representing that the </a:t>
            </a:r>
            <a:r>
              <a:rPr lang="en-US" sz="2000" dirty="0" err="1">
                <a:latin typeface="Aptos" panose="020B0004020202020204" pitchFamily="34" charset="0"/>
                <a:cs typeface="Times New Roman" panose="02020603050405020304" pitchFamily="18" charset="0"/>
              </a:rPr>
              <a:t>LandingPad</a:t>
            </a:r>
            <a:r>
              <a:rPr lang="en-US" sz="2000" dirty="0">
                <a:latin typeface="Aptos" panose="020B0004020202020204" pitchFamily="34" charset="0"/>
                <a:cs typeface="Times New Roman" panose="02020603050405020304" pitchFamily="18" charset="0"/>
              </a:rPr>
              <a:t> is not use.</a:t>
            </a:r>
          </a:p>
          <a:p>
            <a:pPr algn="just"/>
            <a:r>
              <a:rPr lang="en-US" sz="2000" dirty="0">
                <a:latin typeface="Aptos" panose="020B0004020202020204" pitchFamily="34" charset="0"/>
                <a:cs typeface="Times New Roman" panose="02020603050405020304" pitchFamily="18" charset="0"/>
              </a:rPr>
              <a:t>The number of time each outcome of the landing took place is verify, which is shown on the table. The successful one where assign a value 1 and the unsuccessful one is 0 and with that outcome, a new column is added making the dataset to have 18 column.</a:t>
            </a:r>
            <a:endParaRPr lang="en-US" sz="2000" dirty="0"/>
          </a:p>
        </p:txBody>
      </p:sp>
      <p:graphicFrame>
        <p:nvGraphicFramePr>
          <p:cNvPr id="4" name="Table 3">
            <a:extLst>
              <a:ext uri="{FF2B5EF4-FFF2-40B4-BE49-F238E27FC236}">
                <a16:creationId xmlns:a16="http://schemas.microsoft.com/office/drawing/2014/main" id="{A4BA4F67-4053-5921-84FB-60E508ACB366}"/>
              </a:ext>
            </a:extLst>
          </p:cNvPr>
          <p:cNvGraphicFramePr>
            <a:graphicFrameLocks noGrp="1"/>
          </p:cNvGraphicFramePr>
          <p:nvPr>
            <p:extLst>
              <p:ext uri="{D42A27DB-BD31-4B8C-83A1-F6EECF244321}">
                <p14:modId xmlns:p14="http://schemas.microsoft.com/office/powerpoint/2010/main" val="3235903354"/>
              </p:ext>
            </p:extLst>
          </p:nvPr>
        </p:nvGraphicFramePr>
        <p:xfrm>
          <a:off x="8826761" y="1433738"/>
          <a:ext cx="3255345" cy="4454280"/>
        </p:xfrm>
        <a:graphic>
          <a:graphicData uri="http://schemas.openxmlformats.org/drawingml/2006/table">
            <a:tbl>
              <a:tblPr firstRow="1" bandRow="1">
                <a:tableStyleId>{5C22544A-7EE6-4342-B048-85BDC9FD1C3A}</a:tableStyleId>
              </a:tblPr>
              <a:tblGrid>
                <a:gridCol w="1343606">
                  <a:extLst>
                    <a:ext uri="{9D8B030D-6E8A-4147-A177-3AD203B41FA5}">
                      <a16:colId xmlns:a16="http://schemas.microsoft.com/office/drawing/2014/main" val="3410794659"/>
                    </a:ext>
                  </a:extLst>
                </a:gridCol>
                <a:gridCol w="1156996">
                  <a:extLst>
                    <a:ext uri="{9D8B030D-6E8A-4147-A177-3AD203B41FA5}">
                      <a16:colId xmlns:a16="http://schemas.microsoft.com/office/drawing/2014/main" val="2155012229"/>
                    </a:ext>
                  </a:extLst>
                </a:gridCol>
                <a:gridCol w="754743">
                  <a:extLst>
                    <a:ext uri="{9D8B030D-6E8A-4147-A177-3AD203B41FA5}">
                      <a16:colId xmlns:a16="http://schemas.microsoft.com/office/drawing/2014/main" val="1870167496"/>
                    </a:ext>
                  </a:extLst>
                </a:gridCol>
              </a:tblGrid>
              <a:tr h="494920">
                <a:tc>
                  <a:txBody>
                    <a:bodyPr/>
                    <a:lstStyle/>
                    <a:p>
                      <a:r>
                        <a:rPr lang="en-US" dirty="0"/>
                        <a:t>OUTCOME</a:t>
                      </a:r>
                      <a:endParaRPr lang="en-NG" dirty="0"/>
                    </a:p>
                  </a:txBody>
                  <a:tcPr/>
                </a:tc>
                <a:tc>
                  <a:txBody>
                    <a:bodyPr/>
                    <a:lstStyle/>
                    <a:p>
                      <a:r>
                        <a:rPr lang="en-US" dirty="0"/>
                        <a:t>COUNT</a:t>
                      </a:r>
                      <a:endParaRPr lang="en-NG" dirty="0"/>
                    </a:p>
                  </a:txBody>
                  <a:tcPr/>
                </a:tc>
                <a:tc>
                  <a:txBody>
                    <a:bodyPr/>
                    <a:lstStyle/>
                    <a:p>
                      <a:r>
                        <a:rPr lang="en-US" dirty="0"/>
                        <a:t>CLASS</a:t>
                      </a:r>
                      <a:endParaRPr lang="en-NG" dirty="0"/>
                    </a:p>
                  </a:txBody>
                  <a:tcPr/>
                </a:tc>
                <a:extLst>
                  <a:ext uri="{0D108BD9-81ED-4DB2-BD59-A6C34878D82A}">
                    <a16:rowId xmlns:a16="http://schemas.microsoft.com/office/drawing/2014/main" val="329722659"/>
                  </a:ext>
                </a:extLst>
              </a:tr>
              <a:tr h="494920">
                <a:tc>
                  <a:txBody>
                    <a:bodyPr/>
                    <a:lstStyle/>
                    <a:p>
                      <a:r>
                        <a:rPr lang="en-US" dirty="0"/>
                        <a:t>True ASDS</a:t>
                      </a:r>
                      <a:endParaRPr lang="en-NG" dirty="0"/>
                    </a:p>
                  </a:txBody>
                  <a:tcPr/>
                </a:tc>
                <a:tc>
                  <a:txBody>
                    <a:bodyPr/>
                    <a:lstStyle/>
                    <a:p>
                      <a:r>
                        <a:rPr lang="en-US" dirty="0"/>
                        <a:t>41</a:t>
                      </a:r>
                      <a:endParaRPr lang="en-NG" dirty="0"/>
                    </a:p>
                  </a:txBody>
                  <a:tcPr/>
                </a:tc>
                <a:tc>
                  <a:txBody>
                    <a:bodyPr/>
                    <a:lstStyle/>
                    <a:p>
                      <a:r>
                        <a:rPr lang="en-US" dirty="0"/>
                        <a:t>1</a:t>
                      </a:r>
                      <a:endParaRPr lang="en-NG" dirty="0"/>
                    </a:p>
                  </a:txBody>
                  <a:tcPr/>
                </a:tc>
                <a:extLst>
                  <a:ext uri="{0D108BD9-81ED-4DB2-BD59-A6C34878D82A}">
                    <a16:rowId xmlns:a16="http://schemas.microsoft.com/office/drawing/2014/main" val="3258106225"/>
                  </a:ext>
                </a:extLst>
              </a:tr>
              <a:tr h="494920">
                <a:tc>
                  <a:txBody>
                    <a:bodyPr/>
                    <a:lstStyle/>
                    <a:p>
                      <a:r>
                        <a:rPr lang="en-US" dirty="0"/>
                        <a:t>None </a:t>
                      </a:r>
                      <a:r>
                        <a:rPr lang="en-US" dirty="0" err="1"/>
                        <a:t>None</a:t>
                      </a:r>
                      <a:endParaRPr lang="en-NG" dirty="0"/>
                    </a:p>
                  </a:txBody>
                  <a:tcPr/>
                </a:tc>
                <a:tc>
                  <a:txBody>
                    <a:bodyPr/>
                    <a:lstStyle/>
                    <a:p>
                      <a:r>
                        <a:rPr lang="en-US" dirty="0"/>
                        <a:t>19</a:t>
                      </a:r>
                      <a:endParaRPr lang="en-NG" dirty="0"/>
                    </a:p>
                  </a:txBody>
                  <a:tcPr/>
                </a:tc>
                <a:tc>
                  <a:txBody>
                    <a:bodyPr/>
                    <a:lstStyle/>
                    <a:p>
                      <a:r>
                        <a:rPr lang="en-US" dirty="0"/>
                        <a:t>0</a:t>
                      </a:r>
                      <a:endParaRPr lang="en-NG" dirty="0"/>
                    </a:p>
                  </a:txBody>
                  <a:tcPr/>
                </a:tc>
                <a:extLst>
                  <a:ext uri="{0D108BD9-81ED-4DB2-BD59-A6C34878D82A}">
                    <a16:rowId xmlns:a16="http://schemas.microsoft.com/office/drawing/2014/main" val="3280058340"/>
                  </a:ext>
                </a:extLst>
              </a:tr>
              <a:tr h="494920">
                <a:tc>
                  <a:txBody>
                    <a:bodyPr/>
                    <a:lstStyle/>
                    <a:p>
                      <a:r>
                        <a:rPr lang="en-US" dirty="0"/>
                        <a:t>True RTLS</a:t>
                      </a:r>
                      <a:endParaRPr lang="en-NG" dirty="0"/>
                    </a:p>
                  </a:txBody>
                  <a:tcPr/>
                </a:tc>
                <a:tc>
                  <a:txBody>
                    <a:bodyPr/>
                    <a:lstStyle/>
                    <a:p>
                      <a:r>
                        <a:rPr lang="en-US" dirty="0"/>
                        <a:t>14</a:t>
                      </a:r>
                      <a:endParaRPr lang="en-NG" dirty="0"/>
                    </a:p>
                  </a:txBody>
                  <a:tcPr/>
                </a:tc>
                <a:tc>
                  <a:txBody>
                    <a:bodyPr/>
                    <a:lstStyle/>
                    <a:p>
                      <a:r>
                        <a:rPr lang="en-US" dirty="0"/>
                        <a:t>1</a:t>
                      </a:r>
                      <a:endParaRPr lang="en-NG" dirty="0"/>
                    </a:p>
                  </a:txBody>
                  <a:tcPr/>
                </a:tc>
                <a:extLst>
                  <a:ext uri="{0D108BD9-81ED-4DB2-BD59-A6C34878D82A}">
                    <a16:rowId xmlns:a16="http://schemas.microsoft.com/office/drawing/2014/main" val="3269192204"/>
                  </a:ext>
                </a:extLst>
              </a:tr>
              <a:tr h="494920">
                <a:tc>
                  <a:txBody>
                    <a:bodyPr/>
                    <a:lstStyle/>
                    <a:p>
                      <a:r>
                        <a:rPr lang="en-US" dirty="0"/>
                        <a:t>False ASDS</a:t>
                      </a:r>
                      <a:endParaRPr lang="en-NG" dirty="0"/>
                    </a:p>
                  </a:txBody>
                  <a:tcPr/>
                </a:tc>
                <a:tc>
                  <a:txBody>
                    <a:bodyPr/>
                    <a:lstStyle/>
                    <a:p>
                      <a:r>
                        <a:rPr lang="en-US" dirty="0"/>
                        <a:t>6</a:t>
                      </a:r>
                      <a:endParaRPr lang="en-NG" dirty="0"/>
                    </a:p>
                  </a:txBody>
                  <a:tcPr/>
                </a:tc>
                <a:tc>
                  <a:txBody>
                    <a:bodyPr/>
                    <a:lstStyle/>
                    <a:p>
                      <a:r>
                        <a:rPr lang="en-US" dirty="0"/>
                        <a:t>0</a:t>
                      </a:r>
                      <a:endParaRPr lang="en-NG" dirty="0"/>
                    </a:p>
                  </a:txBody>
                  <a:tcPr/>
                </a:tc>
                <a:extLst>
                  <a:ext uri="{0D108BD9-81ED-4DB2-BD59-A6C34878D82A}">
                    <a16:rowId xmlns:a16="http://schemas.microsoft.com/office/drawing/2014/main" val="3080751683"/>
                  </a:ext>
                </a:extLst>
              </a:tr>
              <a:tr h="494920">
                <a:tc>
                  <a:txBody>
                    <a:bodyPr/>
                    <a:lstStyle/>
                    <a:p>
                      <a:r>
                        <a:rPr lang="en-US" dirty="0"/>
                        <a:t>True Ocean</a:t>
                      </a:r>
                      <a:endParaRPr lang="en-NG" dirty="0"/>
                    </a:p>
                  </a:txBody>
                  <a:tcPr/>
                </a:tc>
                <a:tc>
                  <a:txBody>
                    <a:bodyPr/>
                    <a:lstStyle/>
                    <a:p>
                      <a:r>
                        <a:rPr lang="en-US" dirty="0"/>
                        <a:t>5</a:t>
                      </a:r>
                      <a:endParaRPr lang="en-NG" dirty="0"/>
                    </a:p>
                  </a:txBody>
                  <a:tcPr/>
                </a:tc>
                <a:tc>
                  <a:txBody>
                    <a:bodyPr/>
                    <a:lstStyle/>
                    <a:p>
                      <a:r>
                        <a:rPr lang="en-US" dirty="0"/>
                        <a:t>1</a:t>
                      </a:r>
                      <a:endParaRPr lang="en-NG" dirty="0"/>
                    </a:p>
                  </a:txBody>
                  <a:tcPr/>
                </a:tc>
                <a:extLst>
                  <a:ext uri="{0D108BD9-81ED-4DB2-BD59-A6C34878D82A}">
                    <a16:rowId xmlns:a16="http://schemas.microsoft.com/office/drawing/2014/main" val="2762756665"/>
                  </a:ext>
                </a:extLst>
              </a:tr>
              <a:tr h="494920">
                <a:tc>
                  <a:txBody>
                    <a:bodyPr/>
                    <a:lstStyle/>
                    <a:p>
                      <a:r>
                        <a:rPr lang="en-US" dirty="0"/>
                        <a:t>False Ocean</a:t>
                      </a:r>
                      <a:endParaRPr lang="en-NG" dirty="0"/>
                    </a:p>
                  </a:txBody>
                  <a:tcPr/>
                </a:tc>
                <a:tc>
                  <a:txBody>
                    <a:bodyPr/>
                    <a:lstStyle/>
                    <a:p>
                      <a:r>
                        <a:rPr lang="en-US" dirty="0"/>
                        <a:t>2</a:t>
                      </a:r>
                      <a:endParaRPr lang="en-NG" dirty="0"/>
                    </a:p>
                  </a:txBody>
                  <a:tcPr/>
                </a:tc>
                <a:tc>
                  <a:txBody>
                    <a:bodyPr/>
                    <a:lstStyle/>
                    <a:p>
                      <a:r>
                        <a:rPr lang="en-US" dirty="0"/>
                        <a:t>0</a:t>
                      </a:r>
                      <a:endParaRPr lang="en-NG" dirty="0"/>
                    </a:p>
                  </a:txBody>
                  <a:tcPr/>
                </a:tc>
                <a:extLst>
                  <a:ext uri="{0D108BD9-81ED-4DB2-BD59-A6C34878D82A}">
                    <a16:rowId xmlns:a16="http://schemas.microsoft.com/office/drawing/2014/main" val="3068590098"/>
                  </a:ext>
                </a:extLst>
              </a:tr>
              <a:tr h="494920">
                <a:tc>
                  <a:txBody>
                    <a:bodyPr/>
                    <a:lstStyle/>
                    <a:p>
                      <a:r>
                        <a:rPr lang="en-US" dirty="0"/>
                        <a:t>None ASDS</a:t>
                      </a:r>
                      <a:endParaRPr lang="en-NG" dirty="0"/>
                    </a:p>
                  </a:txBody>
                  <a:tcPr/>
                </a:tc>
                <a:tc>
                  <a:txBody>
                    <a:bodyPr/>
                    <a:lstStyle/>
                    <a:p>
                      <a:r>
                        <a:rPr lang="en-US" dirty="0"/>
                        <a:t>2</a:t>
                      </a:r>
                      <a:endParaRPr lang="en-NG" dirty="0"/>
                    </a:p>
                  </a:txBody>
                  <a:tcPr/>
                </a:tc>
                <a:tc>
                  <a:txBody>
                    <a:bodyPr/>
                    <a:lstStyle/>
                    <a:p>
                      <a:r>
                        <a:rPr lang="en-US" dirty="0"/>
                        <a:t>0</a:t>
                      </a:r>
                      <a:endParaRPr lang="en-NG" dirty="0"/>
                    </a:p>
                  </a:txBody>
                  <a:tcPr/>
                </a:tc>
                <a:extLst>
                  <a:ext uri="{0D108BD9-81ED-4DB2-BD59-A6C34878D82A}">
                    <a16:rowId xmlns:a16="http://schemas.microsoft.com/office/drawing/2014/main" val="61805537"/>
                  </a:ext>
                </a:extLst>
              </a:tr>
              <a:tr h="494920">
                <a:tc>
                  <a:txBody>
                    <a:bodyPr/>
                    <a:lstStyle/>
                    <a:p>
                      <a:r>
                        <a:rPr lang="en-US" dirty="0"/>
                        <a:t>False RTLS</a:t>
                      </a:r>
                      <a:endParaRPr lang="en-NG" dirty="0"/>
                    </a:p>
                  </a:txBody>
                  <a:tcPr/>
                </a:tc>
                <a:tc>
                  <a:txBody>
                    <a:bodyPr/>
                    <a:lstStyle/>
                    <a:p>
                      <a:r>
                        <a:rPr lang="en-US" dirty="0"/>
                        <a:t>1</a:t>
                      </a:r>
                      <a:endParaRPr lang="en-NG" dirty="0"/>
                    </a:p>
                  </a:txBody>
                  <a:tcPr/>
                </a:tc>
                <a:tc>
                  <a:txBody>
                    <a:bodyPr/>
                    <a:lstStyle/>
                    <a:p>
                      <a:r>
                        <a:rPr lang="en-US" dirty="0"/>
                        <a:t>0</a:t>
                      </a:r>
                      <a:endParaRPr lang="en-NG" dirty="0"/>
                    </a:p>
                  </a:txBody>
                  <a:tcPr/>
                </a:tc>
                <a:extLst>
                  <a:ext uri="{0D108BD9-81ED-4DB2-BD59-A6C34878D82A}">
                    <a16:rowId xmlns:a16="http://schemas.microsoft.com/office/drawing/2014/main" val="2393259384"/>
                  </a:ext>
                </a:extLst>
              </a:tr>
            </a:tbl>
          </a:graphicData>
        </a:graphic>
      </p:graphicFrame>
    </p:spTree>
    <p:extLst>
      <p:ext uri="{BB962C8B-B14F-4D97-AF65-F5344CB8AC3E}">
        <p14:creationId xmlns:p14="http://schemas.microsoft.com/office/powerpoint/2010/main" val="45285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78201" y="208690"/>
            <a:ext cx="7230723" cy="1325563"/>
          </a:xfrm>
        </p:spPr>
        <p:txBody>
          <a:bodyPr anchor="ctr">
            <a:normAutofit/>
          </a:bodyPr>
          <a:lstStyle/>
          <a:p>
            <a:r>
              <a:rPr lang="en-US" dirty="0"/>
              <a:t>METHODOLOGY</a:t>
            </a:r>
          </a:p>
        </p:txBody>
      </p:sp>
      <p:pic>
        <p:nvPicPr>
          <p:cNvPr id="8" name="Picture 7">
            <a:extLst>
              <a:ext uri="{FF2B5EF4-FFF2-40B4-BE49-F238E27FC236}">
                <a16:creationId xmlns:a16="http://schemas.microsoft.com/office/drawing/2014/main" id="{AD8E7103-6668-5E67-3FC2-E9A64C4B9D8A}"/>
              </a:ext>
            </a:extLst>
          </p:cNvPr>
          <p:cNvPicPr>
            <a:picLocks noChangeAspect="1"/>
          </p:cNvPicPr>
          <p:nvPr/>
        </p:nvPicPr>
        <p:blipFill rotWithShape="1">
          <a:blip r:embed="rId2"/>
          <a:srcRect r="5402"/>
          <a:stretch/>
        </p:blipFill>
        <p:spPr>
          <a:xfrm>
            <a:off x="99527" y="1978090"/>
            <a:ext cx="9944785" cy="4503267"/>
          </a:xfrm>
          <a:prstGeom prst="rect">
            <a:avLst/>
          </a:prstGeom>
        </p:spPr>
      </p:pic>
      <p:pic>
        <p:nvPicPr>
          <p:cNvPr id="10" name="Picture 9">
            <a:extLst>
              <a:ext uri="{FF2B5EF4-FFF2-40B4-BE49-F238E27FC236}">
                <a16:creationId xmlns:a16="http://schemas.microsoft.com/office/drawing/2014/main" id="{E2AF5BF0-6A2D-D2B4-9440-41E91651E2EF}"/>
              </a:ext>
            </a:extLst>
          </p:cNvPr>
          <p:cNvPicPr>
            <a:picLocks noChangeAspect="1"/>
          </p:cNvPicPr>
          <p:nvPr/>
        </p:nvPicPr>
        <p:blipFill>
          <a:blip r:embed="rId3"/>
          <a:stretch>
            <a:fillRect/>
          </a:stretch>
        </p:blipFill>
        <p:spPr>
          <a:xfrm>
            <a:off x="10044312" y="1978091"/>
            <a:ext cx="2048161" cy="4086808"/>
          </a:xfrm>
          <a:prstGeom prst="rect">
            <a:avLst/>
          </a:prstGeom>
        </p:spPr>
      </p:pic>
      <p:sp>
        <p:nvSpPr>
          <p:cNvPr id="11" name="TextBox 10">
            <a:extLst>
              <a:ext uri="{FF2B5EF4-FFF2-40B4-BE49-F238E27FC236}">
                <a16:creationId xmlns:a16="http://schemas.microsoft.com/office/drawing/2014/main" id="{978C6255-03A0-6612-9227-24E2F7C3A158}"/>
              </a:ext>
            </a:extLst>
          </p:cNvPr>
          <p:cNvSpPr txBox="1"/>
          <p:nvPr/>
        </p:nvSpPr>
        <p:spPr>
          <a:xfrm>
            <a:off x="111973" y="1567545"/>
            <a:ext cx="4702623" cy="461665"/>
          </a:xfrm>
          <a:prstGeom prst="rect">
            <a:avLst/>
          </a:prstGeom>
          <a:noFill/>
        </p:spPr>
        <p:txBody>
          <a:bodyPr wrap="square" rtlCol="0">
            <a:spAutoFit/>
          </a:bodyPr>
          <a:lstStyle/>
          <a:p>
            <a:r>
              <a:rPr lang="en-US" sz="2400" b="1" dirty="0"/>
              <a:t>BRIEF SUMMARY OF THE DATASET</a:t>
            </a:r>
            <a:endParaRPr lang="en-NG" sz="2400" b="1" dirty="0"/>
          </a:p>
        </p:txBody>
      </p:sp>
    </p:spTree>
    <p:extLst>
      <p:ext uri="{BB962C8B-B14F-4D97-AF65-F5344CB8AC3E}">
        <p14:creationId xmlns:p14="http://schemas.microsoft.com/office/powerpoint/2010/main" val="37605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78201" y="208690"/>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629A3BC0-62F0-0933-C585-E99731EBDF18}"/>
              </a:ext>
            </a:extLst>
          </p:cNvPr>
          <p:cNvSpPr txBox="1">
            <a:spLocks/>
          </p:cNvSpPr>
          <p:nvPr/>
        </p:nvSpPr>
        <p:spPr>
          <a:xfrm>
            <a:off x="48977" y="1433738"/>
            <a:ext cx="11864822" cy="4873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2000" dirty="0"/>
              <a:t>EXPLOTARY DATA ANALYSIS: Using Visualization to shop relationship between some of the attributes, the visualization are carried out base on the following using Python Matplotlib and Seaborn:</a:t>
            </a:r>
          </a:p>
          <a:p>
            <a:pPr algn="just"/>
            <a:r>
              <a:rPr lang="en-US" sz="2000" dirty="0"/>
              <a:t>Pay Load Mass VS Flight Number: this visualization shows the Payload Mass base on the Flight Number </a:t>
            </a:r>
            <a:r>
              <a:rPr lang="en-US" sz="2000" b="0" i="0" dirty="0">
                <a:effectLst/>
                <a:highlight>
                  <a:srgbClr val="FFFFFF"/>
                </a:highlight>
                <a:latin typeface="system-ui"/>
              </a:rPr>
              <a:t>focusing on the success rate  using Scatter Chart</a:t>
            </a:r>
            <a:r>
              <a:rPr lang="en-US" sz="2000" dirty="0"/>
              <a:t>.</a:t>
            </a:r>
          </a:p>
          <a:p>
            <a:pPr algn="just"/>
            <a:r>
              <a:rPr lang="en-US" sz="2000" dirty="0"/>
              <a:t>Launch Site VS Flight Number: The visualization shows the </a:t>
            </a:r>
            <a:r>
              <a:rPr lang="en-US" sz="2000" dirty="0" err="1"/>
              <a:t>Launchsite</a:t>
            </a:r>
            <a:r>
              <a:rPr lang="en-US" sz="2000" dirty="0"/>
              <a:t> base on Flight Number </a:t>
            </a:r>
            <a:r>
              <a:rPr lang="en-US" sz="2000" b="0" i="0" dirty="0">
                <a:effectLst/>
                <a:highlight>
                  <a:srgbClr val="FFFFFF"/>
                </a:highlight>
                <a:latin typeface="system-ui"/>
              </a:rPr>
              <a:t>focusing on the success rate  using Scatter Chart</a:t>
            </a:r>
            <a:r>
              <a:rPr lang="en-US" sz="2000" dirty="0"/>
              <a:t>.</a:t>
            </a:r>
          </a:p>
          <a:p>
            <a:pPr algn="just"/>
            <a:r>
              <a:rPr lang="en-US" sz="2000" dirty="0"/>
              <a:t>Launch Site VS Pay Load Mass: This is to know if the load mass have a significant effect on Launch Site </a:t>
            </a:r>
            <a:r>
              <a:rPr lang="en-US" sz="2000" b="0" i="0" dirty="0">
                <a:effectLst/>
                <a:highlight>
                  <a:srgbClr val="FFFFFF"/>
                </a:highlight>
                <a:latin typeface="system-ui"/>
              </a:rPr>
              <a:t>focusing on the success rate  using Scatter Chart.</a:t>
            </a:r>
            <a:endParaRPr lang="en-US" sz="2000" dirty="0"/>
          </a:p>
          <a:p>
            <a:pPr algn="just"/>
            <a:r>
              <a:rPr lang="en-US" sz="2000" dirty="0"/>
              <a:t>Success Rate VS Orbit type: This is to know if there is any relationship between the two.</a:t>
            </a:r>
          </a:p>
          <a:p>
            <a:pPr algn="just"/>
            <a:r>
              <a:rPr lang="en-US" sz="2000" b="0" i="0" dirty="0">
                <a:effectLst/>
                <a:highlight>
                  <a:srgbClr val="FFFFFF"/>
                </a:highlight>
                <a:latin typeface="system-ui"/>
              </a:rPr>
              <a:t>Flight Number VS Orbit type: We want to see if there is any relationship between </a:t>
            </a:r>
            <a:r>
              <a:rPr lang="en-US" sz="2000" b="0" i="0" dirty="0" err="1">
                <a:effectLst/>
                <a:highlight>
                  <a:srgbClr val="FFFFFF"/>
                </a:highlight>
                <a:latin typeface="system-ui"/>
              </a:rPr>
              <a:t>FlightNumber</a:t>
            </a:r>
            <a:r>
              <a:rPr lang="en-US" sz="2000" b="0" i="0" dirty="0">
                <a:effectLst/>
                <a:highlight>
                  <a:srgbClr val="FFFFFF"/>
                </a:highlight>
                <a:latin typeface="system-ui"/>
              </a:rPr>
              <a:t> and Orbit type focusing on the success rate  using Scatter Chart..</a:t>
            </a:r>
          </a:p>
          <a:p>
            <a:pPr algn="just"/>
            <a:r>
              <a:rPr lang="en-US" sz="2000" b="0" i="0" dirty="0">
                <a:effectLst/>
                <a:highlight>
                  <a:srgbClr val="FFFFFF"/>
                </a:highlight>
                <a:latin typeface="system-ui"/>
              </a:rPr>
              <a:t>Payload vs. Orbit: Scatter point charts to reveal the relationship between Payload and Orbit type focusing on the success rate.</a:t>
            </a:r>
          </a:p>
          <a:p>
            <a:pPr algn="just"/>
            <a:r>
              <a:rPr lang="en-US" sz="2000" dirty="0">
                <a:highlight>
                  <a:srgbClr val="FFFFFF"/>
                </a:highlight>
                <a:latin typeface="system-ui"/>
              </a:rPr>
              <a:t>Year VS Success Rate: This will reveal the relationship between the Year and Success Rate, using line chart.</a:t>
            </a:r>
          </a:p>
          <a:p>
            <a:pPr algn="just"/>
            <a:endParaRPr lang="en-US" sz="2000" dirty="0"/>
          </a:p>
        </p:txBody>
      </p:sp>
    </p:spTree>
    <p:extLst>
      <p:ext uri="{BB962C8B-B14F-4D97-AF65-F5344CB8AC3E}">
        <p14:creationId xmlns:p14="http://schemas.microsoft.com/office/powerpoint/2010/main" val="127802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78201" y="208690"/>
            <a:ext cx="7230723" cy="1325563"/>
          </a:xfrm>
        </p:spPr>
        <p:txBody>
          <a:bodyPr anchor="ctr">
            <a:normAutofit/>
          </a:bodyPr>
          <a:lstStyle/>
          <a:p>
            <a:r>
              <a:rPr lang="en-US" dirty="0"/>
              <a:t>METHODOLOGY</a:t>
            </a:r>
            <a:br>
              <a:rPr lang="en-US" dirty="0"/>
            </a:br>
            <a:r>
              <a:rPr lang="en-US" sz="2800" b="1" dirty="0">
                <a:highlight>
                  <a:srgbClr val="FFFFFF"/>
                </a:highlight>
                <a:latin typeface="system-ui"/>
              </a:rPr>
              <a:t>PREDICTIVE ANALYSIS</a:t>
            </a:r>
            <a:endParaRPr lang="en-US" sz="2800" b="1" dirty="0"/>
          </a:p>
        </p:txBody>
      </p:sp>
      <p:sp>
        <p:nvSpPr>
          <p:cNvPr id="3" name="Content Placeholder 2">
            <a:extLst>
              <a:ext uri="{FF2B5EF4-FFF2-40B4-BE49-F238E27FC236}">
                <a16:creationId xmlns:a16="http://schemas.microsoft.com/office/drawing/2014/main" id="{A1C6748E-AC56-00A3-8825-0A4392CAE9B9}"/>
              </a:ext>
            </a:extLst>
          </p:cNvPr>
          <p:cNvSpPr txBox="1">
            <a:spLocks/>
          </p:cNvSpPr>
          <p:nvPr/>
        </p:nvSpPr>
        <p:spPr>
          <a:xfrm>
            <a:off x="48977" y="1433738"/>
            <a:ext cx="11864822" cy="4873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dirty="0"/>
              <a:t>Several machine learning models were trained and tested to predict the successful landing of the first stage of the Falcon 9. The models included in the evaluation were:</a:t>
            </a:r>
          </a:p>
          <a:p>
            <a:pPr algn="just">
              <a:buFont typeface="+mj-lt"/>
              <a:buAutoNum type="arabicPeriod"/>
            </a:pPr>
            <a:r>
              <a:rPr lang="en-US" dirty="0"/>
              <a:t>K-Nearest Neighbors (KNN)</a:t>
            </a:r>
          </a:p>
          <a:p>
            <a:pPr algn="just">
              <a:buFont typeface="+mj-lt"/>
              <a:buAutoNum type="arabicPeriod"/>
            </a:pPr>
            <a:r>
              <a:rPr lang="en-US" dirty="0"/>
              <a:t>Decision Tree</a:t>
            </a:r>
          </a:p>
          <a:p>
            <a:pPr algn="just">
              <a:buFont typeface="+mj-lt"/>
              <a:buAutoNum type="arabicPeriod"/>
            </a:pPr>
            <a:r>
              <a:rPr lang="en-US" dirty="0"/>
              <a:t>Support Vector Machine (SVM)</a:t>
            </a:r>
          </a:p>
          <a:p>
            <a:pPr algn="just">
              <a:buFont typeface="+mj-lt"/>
              <a:buAutoNum type="arabicPeriod"/>
            </a:pPr>
            <a:r>
              <a:rPr lang="en-US" dirty="0"/>
              <a:t>Logistic Regression</a:t>
            </a:r>
          </a:p>
          <a:p>
            <a:pPr algn="just"/>
            <a:r>
              <a:rPr lang="en-US" dirty="0"/>
              <a:t>The dataset used for training these models consisted of historical launch data, including features such as launch site, payload mass, orbit, and other relevant parameters.</a:t>
            </a:r>
          </a:p>
          <a:p>
            <a:pPr algn="just"/>
            <a:endParaRPr lang="en-US" dirty="0"/>
          </a:p>
        </p:txBody>
      </p:sp>
    </p:spTree>
    <p:extLst>
      <p:ext uri="{BB962C8B-B14F-4D97-AF65-F5344CB8AC3E}">
        <p14:creationId xmlns:p14="http://schemas.microsoft.com/office/powerpoint/2010/main" val="3414399805"/>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purl.org/dc/dcmitype/"/>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8889</TotalTime>
  <Words>1530</Words>
  <Application>Microsoft Office PowerPoint</Application>
  <PresentationFormat>Widescreen</PresentationFormat>
  <Paragraphs>136</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vt:lpstr>
      <vt:lpstr>Arial</vt:lpstr>
      <vt:lpstr>Calibri</vt:lpstr>
      <vt:lpstr>Helv</vt:lpstr>
      <vt:lpstr>IBM Plex Mono SemiBold</vt:lpstr>
      <vt:lpstr>IBM Plex Mono Text</vt:lpstr>
      <vt:lpstr>Source Sans Pro</vt:lpstr>
      <vt:lpstr>system-ui</vt:lpstr>
      <vt:lpstr>SLIDE_TEMPLATE_skill_network</vt:lpstr>
      <vt:lpstr>TITLE: REPORT ON PREDICTING THE LANDING OF SPACE X FALCON 9 FIRST STAGE.</vt:lpstr>
      <vt:lpstr>OUTLINE</vt:lpstr>
      <vt:lpstr>EXECUTIVE SUMMARY</vt:lpstr>
      <vt:lpstr>EXECUTIVE SUMMARY</vt:lpstr>
      <vt:lpstr>INTRODUCTION</vt:lpstr>
      <vt:lpstr>METHODOLOGY</vt:lpstr>
      <vt:lpstr>METHODOLOGY</vt:lpstr>
      <vt:lpstr>METHODOLOGY</vt:lpstr>
      <vt:lpstr>METHODOLOGY PREDICTIVE ANALYSIS</vt:lpstr>
      <vt:lpstr>RESULTS EDA VISUALIZATION</vt:lpstr>
      <vt:lpstr>RESULTS EDA VISUALIZATION</vt:lpstr>
      <vt:lpstr>RESULTS EDA VISUALIZATION</vt:lpstr>
      <vt:lpstr>RESULTS EDA VISUALIZATION</vt:lpstr>
      <vt:lpstr>RESULTS EDA VISUALIZATION</vt:lpstr>
      <vt:lpstr>RESULTS EDA VISUALIZATION</vt:lpstr>
      <vt:lpstr>RESULTS EDA VISUALIZATION</vt:lpstr>
      <vt:lpstr>RESULTS EDA SQL RESULTS</vt:lpstr>
      <vt:lpstr>RESULTS EDA SQL RESULTS</vt:lpstr>
      <vt:lpstr>RESULTS EDA SQL RESULTS</vt:lpstr>
      <vt:lpstr>RESULTS EDA SQL RESULTS</vt:lpstr>
      <vt:lpstr>RESULTS EDA SQL RESULTS</vt:lpstr>
      <vt:lpstr>RESULTS EDA SQL RESULTS</vt:lpstr>
      <vt:lpstr>RESULTS EDA SQL RESULTS</vt:lpstr>
      <vt:lpstr>RESULTS EDA SQL RESULTS</vt:lpstr>
      <vt:lpstr>RESULTS EDA SQL RESULTS</vt:lpstr>
      <vt:lpstr>RESULTS EDA SQL RESULTS</vt:lpstr>
      <vt:lpstr>RESULTS MAP WITH FOLIUM RESULTS MAP WITH MARKED LAUNCH SITES</vt:lpstr>
      <vt:lpstr>RESULTS MAP WITH FOLIUM RESULTS MARKING THE SUCCESS/FAIL LAUNCHSITE</vt:lpstr>
      <vt:lpstr>RESULTS MAP WITH FOLIUM RESULTS MARKING THE SUCCESS/FAIL LAUNCHSITE</vt:lpstr>
      <vt:lpstr>RESULTS MAP WITH FOLIUM RESULTS MARKING THE SUCCESS/FAIL LAUNCHSITE</vt:lpstr>
      <vt:lpstr>RESULTS MAP WITH FOLIUM RESULTS MOUSE POSITION ADDED</vt:lpstr>
      <vt:lpstr>RESULTS MAP WITH FOLIUM RESULTS CREATING POLYLINE LAUNCH SITE TO COASTAL LINE WITH DISTANCE CALCULATED</vt:lpstr>
      <vt:lpstr>RESULTS MAP WITH FOLIUM RESULTS MARKER FOR KANSAS CITY</vt:lpstr>
      <vt:lpstr>RESULT DASH VISUALIZATION</vt:lpstr>
      <vt:lpstr>RESULTS DASH VISUALIZATION</vt:lpstr>
      <vt:lpstr>RESULTS PREDICTIVE ANALYSIS RESULTS</vt:lpstr>
      <vt:lpstr>RESULTS PREDICTIVE ANALYSIS RESULTS</vt:lpstr>
      <vt:lpstr>RESULTS PREDICTIVE ANALYSIS RESULTS</vt:lpstr>
      <vt:lpstr>RESULTS PREDICTIVE ANALYSIS RESULTS</vt:lpstr>
      <vt:lpstr>RESULTS PREDICTIVE ANALYSIS RESULTS</vt:lpstr>
      <vt:lpstr>RESULTS PREDICTIVE ANALYSIS RESULTS</vt:lpstr>
      <vt:lpstr>RESULTS PREDICTIVE ANALYSIS RESULTS</vt:lpstr>
      <vt:lpstr>RESULTS PREDICTIVE ANALYSIS RESULTS</vt:lpstr>
      <vt:lpstr>RESULTS PREDICTIVE ANALYSIS RESULTS</vt:lpstr>
      <vt:lpstr>DISCUSSION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Bobbai Thomas</cp:lastModifiedBy>
  <cp:revision>21</cp:revision>
  <dcterms:created xsi:type="dcterms:W3CDTF">2020-10-28T18:29:43Z</dcterms:created>
  <dcterms:modified xsi:type="dcterms:W3CDTF">2024-06-30T09:43:29Z</dcterms:modified>
</cp:coreProperties>
</file>